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Default Extension="xls" ContentType="application/vnd.ms-exce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7" r:id="rId3"/>
    <p:sldMasterId id="2147483702" r:id="rId4"/>
    <p:sldMasterId id="2147483714" r:id="rId5"/>
    <p:sldMasterId id="2147483727" r:id="rId6"/>
    <p:sldMasterId id="2147483741" r:id="rId7"/>
    <p:sldMasterId id="2147483754" r:id="rId8"/>
    <p:sldMasterId id="2147483791" r:id="rId9"/>
    <p:sldMasterId id="2147483806" r:id="rId10"/>
  </p:sldMasterIdLst>
  <p:notesMasterIdLst>
    <p:notesMasterId r:id="rId45"/>
  </p:notesMasterIdLst>
  <p:sldIdLst>
    <p:sldId id="256" r:id="rId11"/>
    <p:sldId id="294" r:id="rId12"/>
    <p:sldId id="266" r:id="rId13"/>
    <p:sldId id="260" r:id="rId14"/>
    <p:sldId id="261" r:id="rId15"/>
    <p:sldId id="267" r:id="rId16"/>
    <p:sldId id="295" r:id="rId17"/>
    <p:sldId id="268" r:id="rId18"/>
    <p:sldId id="301" r:id="rId19"/>
    <p:sldId id="269" r:id="rId20"/>
    <p:sldId id="302" r:id="rId21"/>
    <p:sldId id="303" r:id="rId22"/>
    <p:sldId id="304" r:id="rId23"/>
    <p:sldId id="293" r:id="rId24"/>
    <p:sldId id="270" r:id="rId25"/>
    <p:sldId id="271" r:id="rId26"/>
    <p:sldId id="272" r:id="rId27"/>
    <p:sldId id="273" r:id="rId28"/>
    <p:sldId id="274" r:id="rId29"/>
    <p:sldId id="275" r:id="rId30"/>
    <p:sldId id="276" r:id="rId31"/>
    <p:sldId id="277" r:id="rId32"/>
    <p:sldId id="278" r:id="rId33"/>
    <p:sldId id="284" r:id="rId34"/>
    <p:sldId id="285" r:id="rId35"/>
    <p:sldId id="299" r:id="rId36"/>
    <p:sldId id="286" r:id="rId37"/>
    <p:sldId id="300" r:id="rId38"/>
    <p:sldId id="287" r:id="rId39"/>
    <p:sldId id="288" r:id="rId40"/>
    <p:sldId id="289" r:id="rId41"/>
    <p:sldId id="290" r:id="rId42"/>
    <p:sldId id="291" r:id="rId43"/>
    <p:sldId id="305" r:id="rId4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theme" Target="theme/theme1.xml"/><Relationship Id="rId8" Type="http://schemas.openxmlformats.org/officeDocument/2006/relationships/slideMaster" Target="slideMasters/slideMaster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93C8EC-7AA0-4CCB-93FA-94D6B9AB8E51}" type="datetimeFigureOut">
              <a:rPr lang="cs-CZ" smtClean="0"/>
              <a:pPr/>
              <a:t>26.11.2010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DAA7A5-5A9A-40CE-8A77-84B59A58EB78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3BD0C2-268D-407C-82F4-D3B77186D748}" type="slidenum">
              <a:rPr lang="cs-CZ">
                <a:solidFill>
                  <a:prstClr val="black"/>
                </a:solidFill>
              </a:rPr>
              <a:pPr/>
              <a:t>2</a:t>
            </a:fld>
            <a:endParaRPr lang="cs-CZ">
              <a:solidFill>
                <a:prstClr val="black"/>
              </a:solidFill>
            </a:endParaRPr>
          </a:p>
        </p:txBody>
      </p:sp>
      <p:sp>
        <p:nvSpPr>
          <p:cNvPr id="521218" name="Text Box 2"/>
          <p:cNvSpPr txBox="1">
            <a:spLocks noChangeArrowheads="1"/>
          </p:cNvSpPr>
          <p:nvPr/>
        </p:nvSpPr>
        <p:spPr bwMode="auto">
          <a:xfrm>
            <a:off x="2143125" y="695325"/>
            <a:ext cx="2573338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cs-CZ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21219" name="Rectangle 3"/>
          <p:cNvSpPr txBox="1">
            <a:spLocks noChangeArrowheads="1"/>
          </p:cNvSpPr>
          <p:nvPr>
            <p:ph type="body"/>
          </p:nvPr>
        </p:nvSpPr>
        <p:spPr>
          <a:xfrm>
            <a:off x="685800" y="4343400"/>
            <a:ext cx="5481638" cy="4111625"/>
          </a:xfrm>
          <a:ln/>
        </p:spPr>
        <p:txBody>
          <a:bodyPr wrap="none" anchor="ctr"/>
          <a:lstStyle/>
          <a:p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01E483-8C60-4DE1-B693-F20419DF0D54}" type="slidenum">
              <a:rPr lang="cs-CZ"/>
              <a:pPr/>
              <a:t>4</a:t>
            </a:fld>
            <a:endParaRPr lang="cs-CZ"/>
          </a:p>
        </p:txBody>
      </p:sp>
      <p:sp>
        <p:nvSpPr>
          <p:cNvPr id="12493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ADD2D2-FA0D-411A-A8CC-809925254C14}" type="slidenum">
              <a:rPr lang="cs-CZ">
                <a:solidFill>
                  <a:prstClr val="black"/>
                </a:solidFill>
              </a:rPr>
              <a:pPr/>
              <a:t>6</a:t>
            </a:fld>
            <a:endParaRPr lang="cs-CZ">
              <a:solidFill>
                <a:prstClr val="black"/>
              </a:solidFill>
            </a:endParaRPr>
          </a:p>
        </p:txBody>
      </p:sp>
      <p:sp>
        <p:nvSpPr>
          <p:cNvPr id="106498" name="Rectangle 2"/>
          <p:cNvSpPr>
            <a:spLocks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 Box 1"/>
          <p:cNvSpPr txBox="1">
            <a:spLocks noChangeArrowheads="1"/>
          </p:cNvSpPr>
          <p:nvPr/>
        </p:nvSpPr>
        <p:spPr bwMode="auto">
          <a:xfrm>
            <a:off x="2143125" y="694976"/>
            <a:ext cx="2568587" cy="342802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443" tIns="45222" rIns="90443" bIns="45222" anchor="ctr"/>
          <a:lstStyle/>
          <a:p>
            <a:pPr defTabSz="444366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cs-CZ" dirty="0" smtClean="0">
              <a:solidFill>
                <a:prstClr val="white"/>
              </a:solidFill>
              <a:latin typeface="Arial" pitchFamily="34" charset="0"/>
              <a:cs typeface="Lucida Sans Unicode" pitchFamily="34" charset="0"/>
            </a:endParaRPr>
          </a:p>
        </p:txBody>
      </p:sp>
      <p:sp>
        <p:nvSpPr>
          <p:cNvPr id="35842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686433" y="4343206"/>
            <a:ext cx="5477227" cy="4112066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2143125" y="694976"/>
            <a:ext cx="2568587" cy="342802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443" tIns="45222" rIns="90443" bIns="45222" anchor="ctr"/>
          <a:lstStyle/>
          <a:p>
            <a:pPr defTabSz="444366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cs-CZ" dirty="0" smtClean="0">
              <a:solidFill>
                <a:prstClr val="white"/>
              </a:solidFill>
              <a:latin typeface="Arial" pitchFamily="34" charset="0"/>
              <a:cs typeface="Lucida Sans Unicode" pitchFamily="34" charset="0"/>
            </a:endParaRPr>
          </a:p>
        </p:txBody>
      </p:sp>
      <p:sp>
        <p:nvSpPr>
          <p:cNvPr id="36866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686433" y="4343206"/>
            <a:ext cx="5477227" cy="4112066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ext Box 1"/>
          <p:cNvSpPr txBox="1">
            <a:spLocks noChangeArrowheads="1"/>
          </p:cNvSpPr>
          <p:nvPr/>
        </p:nvSpPr>
        <p:spPr bwMode="auto">
          <a:xfrm>
            <a:off x="2143125" y="694976"/>
            <a:ext cx="2568587" cy="342802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443" tIns="45222" rIns="90443" bIns="45222" anchor="ctr"/>
          <a:lstStyle/>
          <a:p>
            <a:pPr defTabSz="444366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cs-CZ" dirty="0" smtClean="0">
              <a:solidFill>
                <a:prstClr val="white"/>
              </a:solidFill>
              <a:latin typeface="Arial" pitchFamily="34" charset="0"/>
              <a:cs typeface="Lucida Sans Unicode" pitchFamily="34" charset="0"/>
            </a:endParaRPr>
          </a:p>
        </p:txBody>
      </p:sp>
      <p:sp>
        <p:nvSpPr>
          <p:cNvPr id="37890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686433" y="4343206"/>
            <a:ext cx="5477227" cy="4112066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06B20-D154-472C-A246-DAA791B38A4A}" type="datetimeFigureOut">
              <a:rPr lang="cs-CZ" smtClean="0"/>
              <a:pPr/>
              <a:t>26.11.2010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17407-4100-4FAC-8912-134E45D5D63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06B20-D154-472C-A246-DAA791B38A4A}" type="datetimeFigureOut">
              <a:rPr lang="cs-CZ" smtClean="0"/>
              <a:pPr/>
              <a:t>26.11.2010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17407-4100-4FAC-8912-134E45D5D63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06B20-D154-472C-A246-DAA791B38A4A}" type="datetimeFigureOut">
              <a:rPr lang="cs-CZ" smtClean="0"/>
              <a:pPr/>
              <a:t>26.11.2010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17407-4100-4FAC-8912-134E45D5D63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06B20-D154-472C-A246-DAA791B38A4A}" type="datetimeFigureOut">
              <a:rPr lang="cs-CZ" smtClean="0"/>
              <a:pPr/>
              <a:t>26.11.2010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17407-4100-4FAC-8912-134E45D5D63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06B20-D154-472C-A246-DAA791B38A4A}" type="datetimeFigureOut">
              <a:rPr lang="cs-CZ" smtClean="0"/>
              <a:pPr/>
              <a:t>26.11.2010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17407-4100-4FAC-8912-134E45D5D63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06B20-D154-472C-A246-DAA791B38A4A}" type="datetimeFigureOut">
              <a:rPr lang="cs-CZ" smtClean="0"/>
              <a:pPr/>
              <a:t>26.11.2010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17407-4100-4FAC-8912-134E45D5D63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06B20-D154-472C-A246-DAA791B38A4A}" type="datetimeFigureOut">
              <a:rPr lang="cs-CZ" smtClean="0"/>
              <a:pPr/>
              <a:t>26.11.2010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17407-4100-4FAC-8912-134E45D5D63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06B20-D154-472C-A246-DAA791B38A4A}" type="datetimeFigureOut">
              <a:rPr lang="cs-CZ" smtClean="0"/>
              <a:pPr/>
              <a:t>26.11.2010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17407-4100-4FAC-8912-134E45D5D63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06B20-D154-472C-A246-DAA791B38A4A}" type="datetimeFigureOut">
              <a:rPr lang="cs-CZ" smtClean="0"/>
              <a:pPr/>
              <a:t>26.11.2010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17407-4100-4FAC-8912-134E45D5D63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06B20-D154-472C-A246-DAA791B38A4A}" type="datetimeFigureOut">
              <a:rPr lang="cs-CZ" smtClean="0"/>
              <a:pPr/>
              <a:t>26.11.2010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17407-4100-4FAC-8912-134E45D5D63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06B20-D154-472C-A246-DAA791B38A4A}" type="datetimeFigureOut">
              <a:rPr lang="cs-CZ" smtClean="0"/>
              <a:pPr/>
              <a:t>26.11.2010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17407-4100-4FAC-8912-134E45D5D63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68413"/>
            <a:ext cx="5181600" cy="23320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49725"/>
            <a:ext cx="6400800" cy="1489075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8F2D6E6-FB63-4A01-A052-1A8E617C8CF0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13E0A1-5859-4293-9678-FEBF8AD8F632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C7DE96-5AA6-4455-847E-EBFAE4332CA6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133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133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97D230-7C31-4B55-A5C4-39F513455A34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69B81D-36E1-4C40-B469-00EB40BB7F5A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C44E87-AD38-493C-BD7A-2232A2BC5FF1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130466-B849-49B9-A858-C2320C89E6AE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339769-D9C0-4A28-B68F-7B4F54ABBF14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84CFCE-DEED-4B4F-8AC4-F74A1F529B18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295F07-A9D1-4AF0-929D-B00AB7C513D2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459412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459412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794421-1384-47DA-9753-6B87DE9D1B9D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Nadpis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graf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133850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0BAA8B3-581C-4B5D-86F3-1EEE156D3F4E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85800" y="1268413"/>
            <a:ext cx="5181600" cy="23320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49725"/>
            <a:ext cx="6400800" cy="148907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13316" name="Rectangle 102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13317" name="Rectangle 102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13318" name="Rectangle 103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91571AA-2D39-4AF3-809F-166A2A4B9581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6EF283-F28D-4A7F-8D6A-D3E803C81CB0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848C6C-E889-42D5-8D8E-DDFED670222F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133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133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A2DA07-0053-41EB-A6EF-C7156A6CE359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8BEAE1-D0A3-45AA-B95A-5B06A39D1635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DEE572-2B4D-4039-8E2F-B6B9BC783186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D108E8-9421-4F35-B529-8ABCCD690D7A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A8E5FD-A69F-4A3C-9658-D865D0076CC7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7AB1F4-98F7-40AD-818B-A63671C1B3F1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4C5FD3-3F20-4234-9A21-5DD9992CA8CA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459412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459412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B10347-682F-43AC-B247-0D0E52C22CEF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Nadpis, text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13385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graf 3"/>
          <p:cNvSpPr>
            <a:spLocks noGrp="1"/>
          </p:cNvSpPr>
          <p:nvPr>
            <p:ph type="chart" sz="half" idx="2"/>
          </p:nvPr>
        </p:nvSpPr>
        <p:spPr>
          <a:xfrm>
            <a:off x="4648200" y="1600200"/>
            <a:ext cx="4038600" cy="4133850"/>
          </a:xfr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793ABCE-C924-4629-8DE6-D51BE4BF8781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Nadpis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graf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133850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CDBF66D-FAFF-4571-9B4A-A88C3E97D444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133850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38E0F27-E769-44CA-ABDA-6DD3FA0D76C4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58000" y="76200"/>
            <a:ext cx="2286000" cy="5943600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0" y="76200"/>
            <a:ext cx="6705600" cy="5943600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4DCF53-0BD0-4B5D-BF97-8F97CD958EDB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6AE3AF-EA5F-43A5-8332-71FAA1FFDA41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705DCB-6A6F-4009-8266-DEBCBEEAACE0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BED2FE-DAC7-45DD-8A3D-E5307EE013E0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91808A-3B6A-4081-9CDA-0AA1B8F8F1AF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B966AA-8EA4-4BDA-BD6E-1D8A9ABAA140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91057D-C259-4D11-9517-179A24B2FCAE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2420F5-AB73-4547-8A98-65068BAC962F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59676D-2E95-4EE7-8893-DFC5A135F32E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EFA7F0-40C4-46F1-8051-4C802AB35BD1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7426DB-C19B-4A96-A874-25D148D9CBE5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cs-CZ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7C89A6-9C85-43E0-AAF1-F418A1619EAB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8E1A96B-BBBF-46CC-9C4C-6887E5D800B8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4DCF53-0BD0-4B5D-BF97-8F97CD958EDB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6AE3AF-EA5F-43A5-8332-71FAA1FFDA41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705DCB-6A6F-4009-8266-DEBCBEEAACE0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BED2FE-DAC7-45DD-8A3D-E5307EE013E0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91808A-3B6A-4081-9CDA-0AA1B8F8F1AF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B966AA-8EA4-4BDA-BD6E-1D8A9ABAA140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91057D-C259-4D11-9517-179A24B2FCAE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2420F5-AB73-4547-8A98-65068BAC962F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59676D-2E95-4EE7-8893-DFC5A135F32E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EFA7F0-40C4-46F1-8051-4C802AB35BD1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7426DB-C19B-4A96-A874-25D148D9CBE5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cs-CZ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7C89A6-9C85-43E0-AAF1-F418A1619EAB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0A80AA-89FF-498B-9FA4-334BCBE4AA8A}" type="slidenum">
              <a:rPr lang="cs-CZ">
                <a:solidFill>
                  <a:srgbClr val="FFFFFF"/>
                </a:solidFill>
              </a:rPr>
              <a:pPr/>
              <a:t>‹#›</a:t>
            </a:fld>
            <a:endParaRPr lang="cs-CZ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1B583-F4AA-4936-A7F6-30567CA62139}" type="slidenum">
              <a:rPr lang="cs-CZ">
                <a:solidFill>
                  <a:srgbClr val="FFFFFF"/>
                </a:solidFill>
              </a:rPr>
              <a:pPr/>
              <a:t>‹#›</a:t>
            </a:fld>
            <a:endParaRPr lang="cs-CZ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D2653D-75CE-417A-81F9-511AAEFE139A}" type="slidenum">
              <a:rPr lang="cs-CZ">
                <a:solidFill>
                  <a:srgbClr val="FFFFFF"/>
                </a:solidFill>
              </a:rPr>
              <a:pPr/>
              <a:t>‹#›</a:t>
            </a:fld>
            <a:endParaRPr lang="cs-CZ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769D47-7F5E-4ACB-B8A3-DFE92F1BC2EE}" type="slidenum">
              <a:rPr lang="cs-CZ">
                <a:solidFill>
                  <a:srgbClr val="FFFFFF"/>
                </a:solidFill>
              </a:rPr>
              <a:pPr/>
              <a:t>‹#›</a:t>
            </a:fld>
            <a:endParaRPr lang="cs-CZ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A03052-9DCC-454A-A2A4-AC90E4D7AC47}" type="slidenum">
              <a:rPr lang="cs-CZ">
                <a:solidFill>
                  <a:srgbClr val="FFFFFF"/>
                </a:solidFill>
              </a:rPr>
              <a:pPr/>
              <a:t>‹#›</a:t>
            </a:fld>
            <a:endParaRPr lang="cs-CZ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2DA750-847D-465F-8B2D-48F5A3D1CBA3}" type="slidenum">
              <a:rPr lang="cs-CZ">
                <a:solidFill>
                  <a:srgbClr val="FFFFFF"/>
                </a:solidFill>
              </a:rPr>
              <a:pPr/>
              <a:t>‹#›</a:t>
            </a:fld>
            <a:endParaRPr lang="cs-CZ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2C781A-F240-4C26-90FD-525AB1BF85B8}" type="slidenum">
              <a:rPr lang="cs-CZ">
                <a:solidFill>
                  <a:srgbClr val="FFFFFF"/>
                </a:solidFill>
              </a:rPr>
              <a:pPr/>
              <a:t>‹#›</a:t>
            </a:fld>
            <a:endParaRPr lang="cs-CZ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1A4A46-D953-4558-A4D2-12A9B9459945}" type="slidenum">
              <a:rPr lang="cs-CZ">
                <a:solidFill>
                  <a:srgbClr val="FFFFFF"/>
                </a:solidFill>
              </a:rPr>
              <a:pPr/>
              <a:t>‹#›</a:t>
            </a:fld>
            <a:endParaRPr lang="cs-CZ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C16BD3-FFF2-4FBB-9C71-9004BDE9704C}" type="slidenum">
              <a:rPr lang="cs-CZ">
                <a:solidFill>
                  <a:srgbClr val="FFFFFF"/>
                </a:solidFill>
              </a:rPr>
              <a:pPr/>
              <a:t>‹#›</a:t>
            </a:fld>
            <a:endParaRPr lang="cs-CZ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09082F-0E66-4ADC-B223-F33E9AC2A45F}" type="slidenum">
              <a:rPr lang="cs-CZ">
                <a:solidFill>
                  <a:srgbClr val="FFFFFF"/>
                </a:solidFill>
              </a:rPr>
              <a:pPr/>
              <a:t>‹#›</a:t>
            </a:fld>
            <a:endParaRPr lang="cs-CZ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A84E78-A386-45CC-AE1B-6E3B79B1B059}" type="slidenum">
              <a:rPr lang="cs-CZ">
                <a:solidFill>
                  <a:srgbClr val="FFFFFF"/>
                </a:solidFill>
              </a:rPr>
              <a:pPr/>
              <a:t>‹#›</a:t>
            </a:fld>
            <a:endParaRPr lang="cs-CZ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Nadpis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graf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87E6729-E60E-46E3-A01F-D12F9C2938AD}" type="slidenum">
              <a:rPr lang="cs-CZ">
                <a:solidFill>
                  <a:srgbClr val="FFFFFF"/>
                </a:solidFill>
              </a:rPr>
              <a:pPr/>
              <a:t>‹#›</a:t>
            </a:fld>
            <a:endParaRPr lang="cs-CZ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0A80AA-89FF-498B-9FA4-334BCBE4AA8A}" type="slidenum">
              <a:rPr lang="cs-CZ">
                <a:solidFill>
                  <a:srgbClr val="FFFFFF"/>
                </a:solidFill>
              </a:rPr>
              <a:pPr/>
              <a:t>‹#›</a:t>
            </a:fld>
            <a:endParaRPr lang="cs-CZ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1B583-F4AA-4936-A7F6-30567CA62139}" type="slidenum">
              <a:rPr lang="cs-CZ">
                <a:solidFill>
                  <a:srgbClr val="FFFFFF"/>
                </a:solidFill>
              </a:rPr>
              <a:pPr/>
              <a:t>‹#›</a:t>
            </a:fld>
            <a:endParaRPr lang="cs-CZ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D2653D-75CE-417A-81F9-511AAEFE139A}" type="slidenum">
              <a:rPr lang="cs-CZ">
                <a:solidFill>
                  <a:srgbClr val="FFFFFF"/>
                </a:solidFill>
              </a:rPr>
              <a:pPr/>
              <a:t>‹#›</a:t>
            </a:fld>
            <a:endParaRPr lang="cs-CZ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769D47-7F5E-4ACB-B8A3-DFE92F1BC2EE}" type="slidenum">
              <a:rPr lang="cs-CZ">
                <a:solidFill>
                  <a:srgbClr val="FFFFFF"/>
                </a:solidFill>
              </a:rPr>
              <a:pPr/>
              <a:t>‹#›</a:t>
            </a:fld>
            <a:endParaRPr lang="cs-CZ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A03052-9DCC-454A-A2A4-AC90E4D7AC47}" type="slidenum">
              <a:rPr lang="cs-CZ">
                <a:solidFill>
                  <a:srgbClr val="FFFFFF"/>
                </a:solidFill>
              </a:rPr>
              <a:pPr/>
              <a:t>‹#›</a:t>
            </a:fld>
            <a:endParaRPr lang="cs-CZ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2DA750-847D-465F-8B2D-48F5A3D1CBA3}" type="slidenum">
              <a:rPr lang="cs-CZ">
                <a:solidFill>
                  <a:srgbClr val="FFFFFF"/>
                </a:solidFill>
              </a:rPr>
              <a:pPr/>
              <a:t>‹#›</a:t>
            </a:fld>
            <a:endParaRPr lang="cs-CZ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2C781A-F240-4C26-90FD-525AB1BF85B8}" type="slidenum">
              <a:rPr lang="cs-CZ">
                <a:solidFill>
                  <a:srgbClr val="FFFFFF"/>
                </a:solidFill>
              </a:rPr>
              <a:pPr/>
              <a:t>‹#›</a:t>
            </a:fld>
            <a:endParaRPr lang="cs-CZ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1A4A46-D953-4558-A4D2-12A9B9459945}" type="slidenum">
              <a:rPr lang="cs-CZ">
                <a:solidFill>
                  <a:srgbClr val="FFFFFF"/>
                </a:solidFill>
              </a:rPr>
              <a:pPr/>
              <a:t>‹#›</a:t>
            </a:fld>
            <a:endParaRPr lang="cs-CZ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C16BD3-FFF2-4FBB-9C71-9004BDE9704C}" type="slidenum">
              <a:rPr lang="cs-CZ">
                <a:solidFill>
                  <a:srgbClr val="FFFFFF"/>
                </a:solidFill>
              </a:rPr>
              <a:pPr/>
              <a:t>‹#›</a:t>
            </a:fld>
            <a:endParaRPr lang="cs-CZ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09082F-0E66-4ADC-B223-F33E9AC2A45F}" type="slidenum">
              <a:rPr lang="cs-CZ">
                <a:solidFill>
                  <a:srgbClr val="FFFFFF"/>
                </a:solidFill>
              </a:rPr>
              <a:pPr/>
              <a:t>‹#›</a:t>
            </a:fld>
            <a:endParaRPr lang="cs-CZ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A84E78-A386-45CC-AE1B-6E3B79B1B059}" type="slidenum">
              <a:rPr lang="cs-CZ">
                <a:solidFill>
                  <a:srgbClr val="FFFFFF"/>
                </a:solidFill>
              </a:rPr>
              <a:pPr/>
              <a:t>‹#›</a:t>
            </a:fld>
            <a:endParaRPr lang="cs-CZ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Nadpis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graf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FFFFFF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87E6729-E60E-46E3-A01F-D12F9C2938AD}" type="slidenum">
              <a:rPr lang="cs-CZ">
                <a:solidFill>
                  <a:srgbClr val="FFFFFF"/>
                </a:solidFill>
              </a:rPr>
              <a:pPr/>
              <a:t>‹#›</a:t>
            </a:fld>
            <a:endParaRPr lang="cs-CZ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D837BD-4AA3-41DD-9FD3-FFD49611E694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96BD65-AAB7-44BE-8F9E-ABFE260902FD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5EE21D-5336-4493-9DE6-3044C8BB2194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278821-CA57-4F81-88A4-1A6A8E412FA8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FB6DC9-2EC5-4E05-892C-E875AB0FC968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126925-3400-4792-B193-2A3BF14A26DE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7496FD-532D-46D7-BC7B-FDA0841B3048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03A3AE-258F-4285-B3A1-76A0161BA755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7B42AF-0EA6-41AD-AC26-DFAF7F39EF8F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3D2DE6-0D2A-4925-9A48-F990BEB7E8A5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F27B37-F955-4E06-992D-0991023C106C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Nadpis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graf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001B229-62D7-4866-AA3C-46784742B45E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3B084A1-255B-48EF-862B-36CE4AF3B95A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Nadpis, 1 velký a 2 malé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DF1E8D2-F2D2-4397-96F4-5E797C501F84}" type="slidenum">
              <a:rPr lang="cs-CZ">
                <a:solidFill>
                  <a:srgbClr val="000000"/>
                </a:solidFill>
              </a:rPr>
              <a:pPr/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9D74AB8-3170-497A-9CB2-5EA2179EDDA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B330ED2-B5A7-4FFB-8890-15BC9D6B1F5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1B4DD6E-6DB2-47C8-8638-EC2BA829F5E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3838" cy="4518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3438" y="1600200"/>
            <a:ext cx="4035425" cy="4518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E7E9821-69B1-4127-BD05-5A0AD63123A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C82C7A8-2ECD-4A15-97F8-56573371F0B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3392ABD-56EE-455A-AA25-BA082A8398C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F4AF736-1DEC-4AF7-882E-4546FF93923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C18D552-2181-4DED-883E-B9E75BFF4A4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C87FD91-8A6E-4C5E-9FD0-37E3DDEBD6E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5870A81-109F-46A2-B758-9BDC97B401C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4638" y="128588"/>
            <a:ext cx="2054225" cy="5989637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5038" cy="5989637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1FF1CB9-EC49-4FA4-AE21-B6806402DE3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4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206B20-D154-472C-A246-DAA791B38A4A}" type="datetimeFigureOut">
              <a:rPr lang="cs-CZ" smtClean="0"/>
              <a:pPr/>
              <a:t>26.11.2010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17407-4100-4FAC-8912-134E45D5D631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13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5615F78-3130-4E18-B37A-2C26BCCAD47A}" type="slidenum">
              <a:rPr lang="cs-CZ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4000">
          <a:solidFill>
            <a:srgbClr val="BB273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rgbClr val="BB2736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rgbClr val="BB2736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rgbClr val="BB2736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rgbClr val="BB2736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BB273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BB273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BB273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BB2736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13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cs-CZ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cs-CZ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8D7DEDB-5AC9-4682-9C52-BB17859C6E97}" type="slidenum">
              <a:rPr lang="cs-CZ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cs-CZ" smtClean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</p:sldLayoutIdLst>
  <p:txStyles>
    <p:titleStyle>
      <a:lvl1pPr algn="l" rtl="0" fontAlgn="base">
        <a:spcBef>
          <a:spcPct val="0"/>
        </a:spcBef>
        <a:spcAft>
          <a:spcPct val="0"/>
        </a:spcAft>
        <a:defRPr sz="4000">
          <a:solidFill>
            <a:srgbClr val="BB273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rgbClr val="BB2736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rgbClr val="BB2736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rgbClr val="BB2736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rgbClr val="BB2736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BB273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BB273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BB273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BB2736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folHlink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Cliquez pour modifier le style du titre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772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</a:p>
        </p:txBody>
      </p:sp>
      <p:pic>
        <p:nvPicPr>
          <p:cNvPr id="102404" name="Picture 4" descr="New_ESC_BGV1_cut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6202363"/>
            <a:ext cx="9144000" cy="682625"/>
          </a:xfrm>
          <a:prstGeom prst="rect">
            <a:avLst/>
          </a:prstGeom>
          <a:noFill/>
        </p:spPr>
      </p:pic>
      <p:sp>
        <p:nvSpPr>
          <p:cNvPr id="102405" name="Text Box 5"/>
          <p:cNvSpPr txBox="1">
            <a:spLocks noChangeArrowheads="1"/>
          </p:cNvSpPr>
          <p:nvPr/>
        </p:nvSpPr>
        <p:spPr bwMode="auto">
          <a:xfrm>
            <a:off x="76200" y="6276975"/>
            <a:ext cx="830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i="1" smtClean="0">
                <a:solidFill>
                  <a:srgbClr val="FFFFFF"/>
                </a:solidFill>
              </a:rPr>
              <a:t>ESC Guidelines for the Management of NSTE-ACS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rgbClr val="008294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008294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008294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008294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008294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008294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008294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008294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008294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rgbClr val="008294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rgbClr val="008294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008294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008294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8294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8294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8294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8294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8294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F41D647-EC35-4AEB-B230-F268D42CA768}" type="slidenum">
              <a:rPr lang="cs-CZ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40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F41D647-EC35-4AEB-B230-F268D42CA768}" type="slidenum">
              <a:rPr lang="cs-CZ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cs-CZ" smtClean="0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cs-CZ" smtClean="0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BD774CC-FAD6-408D-BA76-76334A577CB0}" type="slidenum">
              <a:rPr lang="cs-CZ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cs-CZ" smtClean="0">
              <a:solidFill>
                <a:srgbClr val="FFFFFF"/>
              </a:solidFill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cs-CZ" smtClean="0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cs-CZ" smtClean="0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BD774CC-FAD6-408D-BA76-76334A577CB0}" type="slidenum">
              <a:rPr lang="cs-CZ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cs-CZ" smtClean="0">
              <a:solidFill>
                <a:srgbClr val="FFFFFF"/>
              </a:solidFill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02" name="Rectangle 92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177603" name="Rectangle 921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1177604" name="Rectangle 922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cs-CZ" smtClean="0">
              <a:solidFill>
                <a:srgbClr val="000000"/>
              </a:solidFill>
            </a:endParaRPr>
          </a:p>
        </p:txBody>
      </p:sp>
      <p:sp>
        <p:nvSpPr>
          <p:cNvPr id="1177605" name="Rectangle 922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cs-CZ" smtClean="0">
              <a:solidFill>
                <a:srgbClr val="000000"/>
              </a:solidFill>
            </a:endParaRPr>
          </a:p>
        </p:txBody>
      </p:sp>
      <p:sp>
        <p:nvSpPr>
          <p:cNvPr id="1177606" name="Rectangle 922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7392763-EF13-47BC-B225-E0AF8EB0CA89}" type="slidenum">
              <a:rPr lang="cs-CZ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cs-CZ" smtClean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1663" cy="143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Klepněte pro úpravu formátu titulního textu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1663" cy="4518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Klepněte pro úpravu formátu textu osnovy</a:t>
            </a:r>
          </a:p>
          <a:p>
            <a:pPr lvl="1"/>
            <a:r>
              <a:rPr lang="en-GB" smtClean="0"/>
              <a:t>Druhá úroveň</a:t>
            </a:r>
          </a:p>
          <a:p>
            <a:pPr lvl="2"/>
            <a:r>
              <a:rPr lang="en-GB" smtClean="0"/>
              <a:t>Třetí úroveň</a:t>
            </a:r>
          </a:p>
          <a:p>
            <a:pPr lvl="3"/>
            <a:r>
              <a:rPr lang="en-GB" smtClean="0"/>
              <a:t>Čtvrtá úroveň osnovy</a:t>
            </a:r>
          </a:p>
          <a:p>
            <a:pPr lvl="4"/>
            <a:r>
              <a:rPr lang="en-GB" smtClean="0"/>
              <a:t>Pátá úroveň osnovy</a:t>
            </a:r>
          </a:p>
          <a:p>
            <a:pPr lvl="4"/>
            <a:r>
              <a:rPr lang="en-GB" smtClean="0"/>
              <a:t>Šestá úroveň</a:t>
            </a:r>
          </a:p>
          <a:p>
            <a:pPr lvl="4"/>
            <a:r>
              <a:rPr lang="en-GB" smtClean="0"/>
              <a:t>Sedmá úroveň</a:t>
            </a:r>
          </a:p>
          <a:p>
            <a:pPr lvl="4"/>
            <a:r>
              <a:rPr lang="en-GB" smtClean="0"/>
              <a:t>Osmá úroveň textu</a:t>
            </a:r>
          </a:p>
          <a:p>
            <a:pPr lvl="4"/>
            <a:r>
              <a:rPr lang="en-GB" smtClean="0"/>
              <a:t>Devátá úroveň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25663" cy="4683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buNone/>
            </a:pPr>
            <a:endParaRPr lang="en-GB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87663" cy="4683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buNone/>
            </a:pPr>
            <a:endParaRPr lang="en-GB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25663" cy="4683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buNone/>
            </a:pPr>
            <a:fld id="{5B865B00-14BF-4CDE-B242-F20E2AFA2887}" type="slidenum">
              <a:rPr lang="en-GB" smtClean="0"/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itchFamily="34" charset="0"/>
                <a:buNone/>
              </a:pPr>
              <a:t>‹#›</a:t>
            </a:fld>
            <a:endParaRPr lang="en-GB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txStyles>
    <p:titleStyle>
      <a:lvl1pPr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pitchFamily="34" charset="0"/>
          <a:cs typeface="Lucida Sans Unicode" pitchFamily="34" charset="0"/>
        </a:defRPr>
      </a:lvl2pPr>
      <a:lvl3pPr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pitchFamily="34" charset="0"/>
          <a:cs typeface="Lucida Sans Unicode" pitchFamily="34" charset="0"/>
        </a:defRPr>
      </a:lvl3pPr>
      <a:lvl4pPr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pitchFamily="34" charset="0"/>
          <a:cs typeface="Lucida Sans Unicode" pitchFamily="34" charset="0"/>
        </a:defRPr>
      </a:lvl4pPr>
      <a:lvl5pPr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pitchFamily="34" charset="0"/>
          <a:cs typeface="Lucida Sans Unicode" pitchFamily="34" charset="0"/>
        </a:defRPr>
      </a:lvl5pPr>
      <a:lvl6pPr marL="4572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pitchFamily="34" charset="0"/>
          <a:cs typeface="Lucida Sans Unicode" pitchFamily="34" charset="0"/>
        </a:defRPr>
      </a:lvl6pPr>
      <a:lvl7pPr marL="9144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pitchFamily="34" charset="0"/>
          <a:cs typeface="Lucida Sans Unicode" pitchFamily="34" charset="0"/>
        </a:defRPr>
      </a:lvl7pPr>
      <a:lvl8pPr marL="1371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pitchFamily="34" charset="0"/>
          <a:cs typeface="Lucida Sans Unicode" pitchFamily="34" charset="0"/>
        </a:defRPr>
      </a:lvl8pPr>
      <a:lvl9pPr marL="18288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pitchFamily="34" charset="0"/>
          <a:cs typeface="Lucida Sans Unicode" pitchFamily="34" charset="0"/>
        </a:defRPr>
      </a:lvl9pPr>
    </p:titleStyle>
    <p:bodyStyle>
      <a:lvl1pPr marL="334963" indent="-334963" algn="l" defTabSz="449263" rtl="0" fontAlgn="base"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35013" indent="-277813" algn="l" defTabSz="449263" rtl="0" fontAlgn="base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–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fontAlgn="base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•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–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»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»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»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»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»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2" Type="http://schemas.openxmlformats.org/officeDocument/2006/relationships/vmlDrawing" Target="../drawings/vmlDrawing1.vml"/><Relationship Id="rId1" Type="http://schemas.openxmlformats.org/officeDocument/2006/relationships/themeOverride" Target="../theme/themeOverride1.xml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13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Graf_aplikace_Microsoft_Office_Excel1.xls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13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Graf_aplikace_Microsoft_Office_Excel2.xls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13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Graf_aplikace_Microsoft_Office_Excel3.xls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5.xml"/><Relationship Id="rId2" Type="http://schemas.openxmlformats.org/officeDocument/2006/relationships/vmlDrawing" Target="../drawings/vmlDrawing8.vml"/><Relationship Id="rId1" Type="http://schemas.openxmlformats.org/officeDocument/2006/relationships/themeOverride" Target="../theme/themeOverride2.xml"/><Relationship Id="rId4" Type="http://schemas.openxmlformats.org/officeDocument/2006/relationships/oleObject" Target="../embeddings/oleObject5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af_aplikace_Microsoft_Office_Excel4.xls"/><Relationship Id="rId2" Type="http://schemas.openxmlformats.org/officeDocument/2006/relationships/slideLayout" Target="../slideLayouts/slideLayout63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af_aplikace_Microsoft_Office_Excel5.xls"/><Relationship Id="rId2" Type="http://schemas.openxmlformats.org/officeDocument/2006/relationships/slideLayout" Target="../slideLayouts/slideLayout63.xml"/><Relationship Id="rId1" Type="http://schemas.openxmlformats.org/officeDocument/2006/relationships/vmlDrawing" Target="../drawings/vmlDrawing10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af_aplikace_Microsoft_Office_Excel6.xls"/><Relationship Id="rId2" Type="http://schemas.openxmlformats.org/officeDocument/2006/relationships/slideLayout" Target="../slideLayouts/slideLayout63.xml"/><Relationship Id="rId1" Type="http://schemas.openxmlformats.org/officeDocument/2006/relationships/vmlDrawing" Target="../drawings/vmlDrawing11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af_aplikace_Microsoft_Office_Excel7.xls"/><Relationship Id="rId2" Type="http://schemas.openxmlformats.org/officeDocument/2006/relationships/slideLayout" Target="../slideLayouts/slideLayout63.xml"/><Relationship Id="rId1" Type="http://schemas.openxmlformats.org/officeDocument/2006/relationships/vmlDrawing" Target="../drawings/vmlDrawing12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af_aplikace_Microsoft_Office_Excel8.xls"/><Relationship Id="rId2" Type="http://schemas.openxmlformats.org/officeDocument/2006/relationships/slideLayout" Target="../slideLayouts/slideLayout63.xml"/><Relationship Id="rId1" Type="http://schemas.openxmlformats.org/officeDocument/2006/relationships/vmlDrawing" Target="../drawings/vmlDrawing13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af_aplikace_Microsoft_Office_Excel9.xls"/><Relationship Id="rId2" Type="http://schemas.openxmlformats.org/officeDocument/2006/relationships/slideLayout" Target="../slideLayouts/slideLayout63.xml"/><Relationship Id="rId1" Type="http://schemas.openxmlformats.org/officeDocument/2006/relationships/vmlDrawing" Target="../drawings/vmlDrawing14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af_aplikace_Microsoft_Office_Excel10.xls"/><Relationship Id="rId2" Type="http://schemas.openxmlformats.org/officeDocument/2006/relationships/slideLayout" Target="../slideLayouts/slideLayout63.xml"/><Relationship Id="rId1" Type="http://schemas.openxmlformats.org/officeDocument/2006/relationships/vmlDrawing" Target="../drawings/vmlDrawing15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af_aplikace_Microsoft_Office_Excel11.xls"/><Relationship Id="rId2" Type="http://schemas.openxmlformats.org/officeDocument/2006/relationships/slideLayout" Target="../slideLayouts/slideLayout63.xml"/><Relationship Id="rId1" Type="http://schemas.openxmlformats.org/officeDocument/2006/relationships/vmlDrawing" Target="../drawings/vmlDrawing16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af_aplikace_Microsoft_Office_Excel12.xls"/><Relationship Id="rId2" Type="http://schemas.openxmlformats.org/officeDocument/2006/relationships/slideLayout" Target="../slideLayouts/slideLayout63.xml"/><Relationship Id="rId1" Type="http://schemas.openxmlformats.org/officeDocument/2006/relationships/vmlDrawing" Target="../drawings/vmlDrawing17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af_aplikace_Microsoft_Office_Excel13.xls"/><Relationship Id="rId2" Type="http://schemas.openxmlformats.org/officeDocument/2006/relationships/slideLayout" Target="../slideLayouts/slideLayout63.xml"/><Relationship Id="rId1" Type="http://schemas.openxmlformats.org/officeDocument/2006/relationships/vmlDrawing" Target="../drawings/vmlDrawing18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99.xml"/><Relationship Id="rId1" Type="http://schemas.openxmlformats.org/officeDocument/2006/relationships/vmlDrawing" Target="../drawings/vmlDrawing19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af_aplikace_Microsoft_Office_Excel14.xls"/><Relationship Id="rId2" Type="http://schemas.openxmlformats.org/officeDocument/2006/relationships/slideLayout" Target="../slideLayouts/slideLayout63.xml"/><Relationship Id="rId1" Type="http://schemas.openxmlformats.org/officeDocument/2006/relationships/vmlDrawing" Target="../drawings/vmlDrawing20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99.xml"/><Relationship Id="rId1" Type="http://schemas.openxmlformats.org/officeDocument/2006/relationships/vmlDrawing" Target="../drawings/vmlDrawing21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af_aplikace_Microsoft_Office_Excel15.xls"/><Relationship Id="rId2" Type="http://schemas.openxmlformats.org/officeDocument/2006/relationships/slideLayout" Target="../slideLayouts/slideLayout63.xml"/><Relationship Id="rId1" Type="http://schemas.openxmlformats.org/officeDocument/2006/relationships/vmlDrawing" Target="../drawings/vmlDrawing22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af_aplikace_Microsoft_Office_Excel16.xls"/><Relationship Id="rId2" Type="http://schemas.openxmlformats.org/officeDocument/2006/relationships/slideLayout" Target="../slideLayouts/slideLayout63.xml"/><Relationship Id="rId1" Type="http://schemas.openxmlformats.org/officeDocument/2006/relationships/vmlDrawing" Target="../drawings/vmlDrawing23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af_aplikace_Microsoft_Office_Excel17.xls"/><Relationship Id="rId2" Type="http://schemas.openxmlformats.org/officeDocument/2006/relationships/slideLayout" Target="../slideLayouts/slideLayout63.xml"/><Relationship Id="rId1" Type="http://schemas.openxmlformats.org/officeDocument/2006/relationships/vmlDrawing" Target="../drawings/vmlDrawing24.v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err="1" smtClean="0">
                <a:solidFill>
                  <a:srgbClr val="C00000"/>
                </a:solidFill>
              </a:rPr>
              <a:t>Pharmacotherapy</a:t>
            </a:r>
            <a:r>
              <a:rPr lang="cs-CZ" dirty="0" smtClean="0">
                <a:solidFill>
                  <a:srgbClr val="C00000"/>
                </a:solidFill>
              </a:rPr>
              <a:t> </a:t>
            </a:r>
            <a:r>
              <a:rPr lang="cs-CZ" dirty="0" smtClean="0">
                <a:solidFill>
                  <a:srgbClr val="C00000"/>
                </a:solidFill>
              </a:rPr>
              <a:t>in </a:t>
            </a:r>
            <a:r>
              <a:rPr lang="cs-CZ" dirty="0" err="1" smtClean="0">
                <a:solidFill>
                  <a:srgbClr val="C00000"/>
                </a:solidFill>
              </a:rPr>
              <a:t>acute</a:t>
            </a:r>
            <a:r>
              <a:rPr lang="cs-CZ" dirty="0" smtClean="0">
                <a:solidFill>
                  <a:srgbClr val="C00000"/>
                </a:solidFill>
              </a:rPr>
              <a:t> </a:t>
            </a:r>
            <a:r>
              <a:rPr lang="cs-CZ" dirty="0" err="1" smtClean="0">
                <a:solidFill>
                  <a:srgbClr val="C00000"/>
                </a:solidFill>
              </a:rPr>
              <a:t>coronary</a:t>
            </a:r>
            <a:r>
              <a:rPr lang="cs-CZ" dirty="0" smtClean="0">
                <a:solidFill>
                  <a:srgbClr val="C00000"/>
                </a:solidFill>
              </a:rPr>
              <a:t> </a:t>
            </a:r>
            <a:r>
              <a:rPr lang="cs-CZ" dirty="0" err="1" smtClean="0">
                <a:solidFill>
                  <a:srgbClr val="C00000"/>
                </a:solidFill>
              </a:rPr>
              <a:t>syndromes</a:t>
            </a:r>
            <a:endParaRPr lang="cs-CZ" dirty="0">
              <a:solidFill>
                <a:srgbClr val="C00000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err="1" smtClean="0"/>
              <a:t>Perspective</a:t>
            </a:r>
            <a:r>
              <a:rPr lang="cs-CZ" dirty="0" smtClean="0"/>
              <a:t> </a:t>
            </a:r>
            <a:r>
              <a:rPr lang="cs-CZ" dirty="0" err="1" smtClean="0"/>
              <a:t>from</a:t>
            </a:r>
            <a:r>
              <a:rPr lang="cs-CZ" dirty="0" smtClean="0"/>
              <a:t> </a:t>
            </a:r>
            <a:r>
              <a:rPr lang="cs-CZ" dirty="0" err="1" smtClean="0"/>
              <a:t>first</a:t>
            </a:r>
            <a:r>
              <a:rPr lang="cs-CZ" dirty="0" smtClean="0"/>
              <a:t> line </a:t>
            </a:r>
            <a:r>
              <a:rPr lang="cs-CZ" dirty="0" err="1" smtClean="0"/>
              <a:t>and</a:t>
            </a:r>
            <a:r>
              <a:rPr lang="cs-CZ" dirty="0" smtClean="0"/>
              <a:t> </a:t>
            </a:r>
            <a:r>
              <a:rPr lang="cs-CZ" dirty="0" err="1" smtClean="0"/>
              <a:t>regional</a:t>
            </a:r>
            <a:r>
              <a:rPr lang="cs-CZ" dirty="0" smtClean="0"/>
              <a:t> </a:t>
            </a:r>
            <a:r>
              <a:rPr lang="cs-CZ" dirty="0" err="1" smtClean="0"/>
              <a:t>hospitals</a:t>
            </a:r>
            <a:r>
              <a:rPr lang="cs-CZ" dirty="0" smtClean="0"/>
              <a:t> </a:t>
            </a:r>
            <a:r>
              <a:rPr lang="cs-CZ" dirty="0" smtClean="0"/>
              <a:t>in </a:t>
            </a:r>
            <a:r>
              <a:rPr lang="cs-CZ" dirty="0" err="1" smtClean="0"/>
              <a:t>Czech</a:t>
            </a:r>
            <a:r>
              <a:rPr lang="cs-CZ" dirty="0" smtClean="0"/>
              <a:t> </a:t>
            </a:r>
            <a:r>
              <a:rPr lang="cs-CZ" dirty="0" err="1" smtClean="0"/>
              <a:t>Republic</a:t>
            </a:r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683568" y="6309320"/>
            <a:ext cx="2355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err="1" smtClean="0"/>
              <a:t>Cardionale</a:t>
            </a:r>
            <a:r>
              <a:rPr lang="cs-CZ" dirty="0" smtClean="0"/>
              <a:t>, 26.11.2010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3995936" y="5445224"/>
            <a:ext cx="1227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Petr </a:t>
            </a:r>
            <a:r>
              <a:rPr lang="cs-CZ" dirty="0" err="1" smtClean="0"/>
              <a:t>Jansky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23813"/>
            <a:ext cx="8229600" cy="1739901"/>
          </a:xfrm>
          <a:ln/>
        </p:spPr>
        <p:txBody>
          <a:bodyPr lIns="90000" tIns="46800" rIns="90000" bIns="46800"/>
          <a:lstStyle/>
          <a:p>
            <a:pPr defTabSz="449263">
              <a:buClr>
                <a:srgbClr val="FFFF00"/>
              </a:buClr>
              <a:buFont typeface="Times New Roman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cs-CZ" sz="3600" b="1" dirty="0" smtClean="0">
                <a:solidFill>
                  <a:schemeClr val="folHlink"/>
                </a:solidFill>
              </a:rPr>
              <a:t>Pilot MI registry (</a:t>
            </a:r>
            <a:r>
              <a:rPr lang="cs-CZ" sz="3600" b="1" dirty="0">
                <a:solidFill>
                  <a:schemeClr val="folHlink"/>
                </a:solidFill>
              </a:rPr>
              <a:t>n=3188</a:t>
            </a:r>
            <a:r>
              <a:rPr lang="cs-CZ" sz="3600" b="1" dirty="0" smtClean="0">
                <a:solidFill>
                  <a:schemeClr val="folHlink"/>
                </a:solidFill>
              </a:rPr>
              <a:t>)</a:t>
            </a:r>
            <a:br>
              <a:rPr lang="cs-CZ" sz="3600" b="1" dirty="0" smtClean="0">
                <a:solidFill>
                  <a:schemeClr val="folHlink"/>
                </a:solidFill>
              </a:rPr>
            </a:br>
            <a:r>
              <a:rPr lang="cs-CZ" sz="3600" b="1" dirty="0" smtClean="0">
                <a:solidFill>
                  <a:schemeClr val="folHlink"/>
                </a:solidFill>
              </a:rPr>
              <a:t>6  non PCI </a:t>
            </a:r>
            <a:r>
              <a:rPr lang="cs-CZ" sz="3600" b="1" dirty="0" err="1" smtClean="0">
                <a:solidFill>
                  <a:schemeClr val="folHlink"/>
                </a:solidFill>
              </a:rPr>
              <a:t>hospitals</a:t>
            </a:r>
            <a:r>
              <a:rPr lang="cs-CZ" sz="3600" b="1" dirty="0">
                <a:solidFill>
                  <a:schemeClr val="folHlink"/>
                </a:solidFill>
              </a:rPr>
              <a:t/>
            </a:r>
            <a:br>
              <a:rPr lang="cs-CZ" sz="3600" b="1" dirty="0">
                <a:solidFill>
                  <a:schemeClr val="folHlink"/>
                </a:solidFill>
              </a:rPr>
            </a:br>
            <a:r>
              <a:rPr lang="cs-CZ" sz="3600" b="1" dirty="0" err="1" smtClean="0">
                <a:solidFill>
                  <a:schemeClr val="folHlink"/>
                </a:solidFill>
              </a:rPr>
              <a:t>Discharge</a:t>
            </a:r>
            <a:r>
              <a:rPr lang="cs-CZ" sz="3600" b="1" dirty="0" smtClean="0">
                <a:solidFill>
                  <a:schemeClr val="folHlink"/>
                </a:solidFill>
              </a:rPr>
              <a:t> </a:t>
            </a:r>
            <a:r>
              <a:rPr lang="cs-CZ" sz="3600" b="1" dirty="0" err="1" smtClean="0">
                <a:solidFill>
                  <a:schemeClr val="folHlink"/>
                </a:solidFill>
              </a:rPr>
              <a:t>pharmacotherapy</a:t>
            </a:r>
            <a:endParaRPr lang="en-GB" sz="3600" b="1" dirty="0">
              <a:solidFill>
                <a:srgbClr val="FFFF00"/>
              </a:solidFill>
              <a:latin typeface="Times New Roman" pitchFamily="16" charset="0"/>
            </a:endParaRPr>
          </a:p>
        </p:txBody>
      </p:sp>
      <p:graphicFrame>
        <p:nvGraphicFramePr>
          <p:cNvPr id="520195" name="Object 3"/>
          <p:cNvGraphicFramePr>
            <a:graphicFrameLocks noChangeAspect="1"/>
          </p:cNvGraphicFramePr>
          <p:nvPr/>
        </p:nvGraphicFramePr>
        <p:xfrm>
          <a:off x="457200" y="1905000"/>
          <a:ext cx="8226425" cy="4532313"/>
        </p:xfrm>
        <a:graphic>
          <a:graphicData uri="http://schemas.openxmlformats.org/presentationml/2006/ole">
            <p:oleObj spid="_x0000_s94210" r:id="rId5" imgW="8229600" imgH="4534200" progId="">
              <p:embed/>
            </p:oleObj>
          </a:graphicData>
        </a:graphic>
      </p:graphicFrame>
      <p:sp>
        <p:nvSpPr>
          <p:cNvPr id="520196" name="Text Box 4"/>
          <p:cNvSpPr txBox="1">
            <a:spLocks noChangeArrowheads="1"/>
          </p:cNvSpPr>
          <p:nvPr/>
        </p:nvSpPr>
        <p:spPr bwMode="auto">
          <a:xfrm>
            <a:off x="6496050" y="6491288"/>
            <a:ext cx="198002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cs-CZ" dirty="0" smtClean="0">
                <a:solidFill>
                  <a:srgbClr val="FFFFFF"/>
                </a:solidFill>
              </a:rPr>
              <a:t>Svobodová</a:t>
            </a:r>
            <a:r>
              <a:rPr lang="cs-CZ" dirty="0" smtClean="0">
                <a:solidFill>
                  <a:srgbClr val="FFFFFF"/>
                </a:solidFill>
              </a:rPr>
              <a:t>, 2008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62" name="Object 2"/>
          <p:cNvGraphicFramePr>
            <a:graphicFrameLocks noChangeAspect="1"/>
          </p:cNvGraphicFramePr>
          <p:nvPr>
            <p:ph type="body" idx="1"/>
          </p:nvPr>
        </p:nvGraphicFramePr>
        <p:xfrm>
          <a:off x="611560" y="476672"/>
          <a:ext cx="7329488" cy="5495925"/>
        </p:xfrm>
        <a:graphic>
          <a:graphicData uri="http://schemas.openxmlformats.org/presentationml/2006/ole">
            <p:oleObj spid="_x0000_s53250" name="Snímek" r:id="rId3" imgW="6056300" imgH="4541548" progId="PowerPoint.Slide.8">
              <p:embed/>
            </p:oleObj>
          </a:graphicData>
        </a:graphic>
      </p:graphicFrame>
      <p:sp>
        <p:nvSpPr>
          <p:cNvPr id="194563" name="Text Box 3"/>
          <p:cNvSpPr txBox="1">
            <a:spLocks noChangeArrowheads="1"/>
          </p:cNvSpPr>
          <p:nvPr/>
        </p:nvSpPr>
        <p:spPr bwMode="auto">
          <a:xfrm>
            <a:off x="251520" y="404664"/>
            <a:ext cx="4140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cs-CZ" b="1" dirty="0" smtClean="0"/>
          </a:p>
          <a:p>
            <a:r>
              <a:rPr lang="cs-CZ" b="1" dirty="0" err="1" smtClean="0"/>
              <a:t>All</a:t>
            </a:r>
            <a:r>
              <a:rPr lang="cs-CZ" b="1" dirty="0" smtClean="0"/>
              <a:t> ACS </a:t>
            </a:r>
            <a:r>
              <a:rPr lang="cs-CZ" b="1" dirty="0" err="1" smtClean="0"/>
              <a:t>patients</a:t>
            </a:r>
            <a:endParaRPr lang="cs-CZ" b="1" dirty="0" smtClean="0"/>
          </a:p>
          <a:p>
            <a:r>
              <a:rPr lang="cs-CZ" b="1" dirty="0" smtClean="0"/>
              <a:t>11/2005</a:t>
            </a:r>
          </a:p>
          <a:p>
            <a:r>
              <a:rPr lang="cs-CZ" b="1" dirty="0" smtClean="0"/>
              <a:t>N 1921</a:t>
            </a:r>
            <a:endParaRPr lang="cs-CZ" b="1" dirty="0"/>
          </a:p>
        </p:txBody>
      </p:sp>
      <p:sp>
        <p:nvSpPr>
          <p:cNvPr id="6" name="TextovéPole 5"/>
          <p:cNvSpPr txBox="1"/>
          <p:nvPr/>
        </p:nvSpPr>
        <p:spPr>
          <a:xfrm>
            <a:off x="2915816" y="6309320"/>
            <a:ext cx="4117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err="1" smtClean="0">
                <a:solidFill>
                  <a:schemeClr val="bg1"/>
                </a:solidFill>
              </a:rPr>
              <a:t>Widimský</a:t>
            </a:r>
            <a:r>
              <a:rPr lang="cs-CZ" dirty="0" smtClean="0">
                <a:solidFill>
                  <a:schemeClr val="bg1"/>
                </a:solidFill>
              </a:rPr>
              <a:t> P. </a:t>
            </a:r>
            <a:r>
              <a:rPr lang="cs-CZ" dirty="0" err="1" smtClean="0">
                <a:solidFill>
                  <a:schemeClr val="bg1"/>
                </a:solidFill>
              </a:rPr>
              <a:t>et</a:t>
            </a:r>
            <a:r>
              <a:rPr lang="cs-CZ" dirty="0" smtClean="0">
                <a:solidFill>
                  <a:schemeClr val="bg1"/>
                </a:solidFill>
              </a:rPr>
              <a:t> </a:t>
            </a:r>
            <a:r>
              <a:rPr lang="cs-CZ" dirty="0" err="1" smtClean="0">
                <a:solidFill>
                  <a:schemeClr val="bg1"/>
                </a:solidFill>
              </a:rPr>
              <a:t>al</a:t>
            </a:r>
            <a:r>
              <a:rPr lang="cs-CZ" dirty="0" smtClean="0">
                <a:solidFill>
                  <a:schemeClr val="bg1"/>
                </a:solidFill>
              </a:rPr>
              <a:t>., </a:t>
            </a:r>
            <a:r>
              <a:rPr lang="cs-CZ" dirty="0" err="1" smtClean="0">
                <a:solidFill>
                  <a:schemeClr val="bg1"/>
                </a:solidFill>
              </a:rPr>
              <a:t>Int</a:t>
            </a:r>
            <a:r>
              <a:rPr lang="cs-CZ" dirty="0" smtClean="0">
                <a:solidFill>
                  <a:schemeClr val="bg1"/>
                </a:solidFill>
              </a:rPr>
              <a:t> </a:t>
            </a:r>
            <a:r>
              <a:rPr lang="cs-CZ" dirty="0" smtClean="0">
                <a:solidFill>
                  <a:schemeClr val="bg1"/>
                </a:solidFill>
              </a:rPr>
              <a:t>J </a:t>
            </a:r>
            <a:r>
              <a:rPr lang="cs-CZ" dirty="0" err="1" smtClean="0">
                <a:solidFill>
                  <a:schemeClr val="bg1"/>
                </a:solidFill>
              </a:rPr>
              <a:t>Cardiol</a:t>
            </a:r>
            <a:r>
              <a:rPr lang="cs-CZ" dirty="0" smtClean="0">
                <a:solidFill>
                  <a:schemeClr val="bg1"/>
                </a:solidFill>
              </a:rPr>
              <a:t>, </a:t>
            </a:r>
            <a:r>
              <a:rPr lang="cs-CZ" dirty="0" smtClean="0">
                <a:solidFill>
                  <a:schemeClr val="bg1"/>
                </a:solidFill>
              </a:rPr>
              <a:t>2007 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4427984" y="404664"/>
            <a:ext cx="3456384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9" name="Obdélník 8"/>
          <p:cNvSpPr/>
          <p:nvPr/>
        </p:nvSpPr>
        <p:spPr>
          <a:xfrm>
            <a:off x="539552" y="5229200"/>
            <a:ext cx="4392488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/>
          <p:cNvSpPr/>
          <p:nvPr/>
        </p:nvSpPr>
        <p:spPr>
          <a:xfrm>
            <a:off x="467544" y="4941168"/>
            <a:ext cx="1656184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extovéPole 11"/>
          <p:cNvSpPr txBox="1"/>
          <p:nvPr/>
        </p:nvSpPr>
        <p:spPr>
          <a:xfrm>
            <a:off x="3131840" y="332656"/>
            <a:ext cx="2460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 smtClean="0">
                <a:solidFill>
                  <a:srgbClr val="C00000"/>
                </a:solidFill>
              </a:rPr>
              <a:t>CZECH registry</a:t>
            </a:r>
            <a:endParaRPr lang="cs-CZ" sz="2400" b="1" dirty="0">
              <a:solidFill>
                <a:srgbClr val="C00000"/>
              </a:solidFill>
            </a:endParaRPr>
          </a:p>
        </p:txBody>
      </p:sp>
      <p:sp>
        <p:nvSpPr>
          <p:cNvPr id="13" name="TextovéPole 12"/>
          <p:cNvSpPr txBox="1"/>
          <p:nvPr/>
        </p:nvSpPr>
        <p:spPr>
          <a:xfrm>
            <a:off x="5220072" y="764704"/>
            <a:ext cx="30700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/>
              <a:t>1/ </a:t>
            </a:r>
            <a:r>
              <a:rPr lang="cs-CZ" b="1" dirty="0" err="1" smtClean="0"/>
              <a:t>all</a:t>
            </a:r>
            <a:r>
              <a:rPr lang="cs-CZ" b="1" dirty="0" smtClean="0"/>
              <a:t> PCI </a:t>
            </a:r>
            <a:r>
              <a:rPr lang="cs-CZ" b="1" dirty="0" err="1" smtClean="0"/>
              <a:t>hospitals</a:t>
            </a:r>
            <a:r>
              <a:rPr lang="cs-CZ" b="1" dirty="0" smtClean="0"/>
              <a:t> (80%)</a:t>
            </a:r>
          </a:p>
          <a:p>
            <a:r>
              <a:rPr lang="cs-CZ" b="1" dirty="0" smtClean="0"/>
              <a:t>2/ </a:t>
            </a:r>
            <a:r>
              <a:rPr lang="cs-CZ" b="1" dirty="0" err="1" smtClean="0"/>
              <a:t>all</a:t>
            </a:r>
            <a:r>
              <a:rPr lang="cs-CZ" b="1" dirty="0" smtClean="0"/>
              <a:t> </a:t>
            </a:r>
            <a:r>
              <a:rPr lang="cs-CZ" b="1" dirty="0" err="1" smtClean="0"/>
              <a:t>community</a:t>
            </a:r>
            <a:r>
              <a:rPr lang="cs-CZ" b="1" dirty="0" smtClean="0"/>
              <a:t> </a:t>
            </a:r>
            <a:r>
              <a:rPr lang="cs-CZ" b="1" dirty="0" err="1" smtClean="0"/>
              <a:t>hospitals</a:t>
            </a:r>
            <a:endParaRPr lang="cs-CZ" b="1" dirty="0" smtClean="0"/>
          </a:p>
          <a:p>
            <a:r>
              <a:rPr lang="cs-CZ" b="1" dirty="0" smtClean="0"/>
              <a:t> </a:t>
            </a:r>
            <a:r>
              <a:rPr lang="cs-CZ" b="1" dirty="0" smtClean="0"/>
              <a:t>   in </a:t>
            </a:r>
            <a:r>
              <a:rPr lang="cs-CZ" b="1" dirty="0" err="1" smtClean="0"/>
              <a:t>two</a:t>
            </a:r>
            <a:r>
              <a:rPr lang="cs-CZ" b="1" dirty="0" smtClean="0"/>
              <a:t> </a:t>
            </a:r>
            <a:r>
              <a:rPr lang="cs-CZ" b="1" dirty="0" err="1" smtClean="0"/>
              <a:t>regions</a:t>
            </a:r>
            <a:r>
              <a:rPr lang="cs-CZ" b="1" dirty="0" smtClean="0"/>
              <a:t> (20%)</a:t>
            </a:r>
            <a:endParaRPr lang="cs-CZ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/>
          <a:lstStyle/>
          <a:p>
            <a:r>
              <a:rPr lang="cs-CZ" dirty="0" err="1" smtClean="0"/>
              <a:t>Discharge</a:t>
            </a:r>
            <a:r>
              <a:rPr lang="cs-CZ" dirty="0" smtClean="0"/>
              <a:t> </a:t>
            </a:r>
            <a:r>
              <a:rPr lang="cs-CZ" dirty="0" err="1" smtClean="0"/>
              <a:t>pharmacotherapy</a:t>
            </a:r>
            <a:r>
              <a:rPr lang="cs-CZ" dirty="0" smtClean="0"/>
              <a:t> STEMI </a:t>
            </a:r>
            <a:endParaRPr lang="cs-CZ" dirty="0"/>
          </a:p>
        </p:txBody>
      </p:sp>
      <p:graphicFrame>
        <p:nvGraphicFramePr>
          <p:cNvPr id="119811" name="Object 3"/>
          <p:cNvGraphicFramePr>
            <a:graphicFrameLocks noChangeAspect="1"/>
          </p:cNvGraphicFramePr>
          <p:nvPr>
            <p:ph type="chart" idx="1"/>
          </p:nvPr>
        </p:nvGraphicFramePr>
        <p:xfrm>
          <a:off x="457200" y="1905000"/>
          <a:ext cx="8234363" cy="4133850"/>
        </p:xfrm>
        <a:graphic>
          <a:graphicData uri="http://schemas.openxmlformats.org/presentationml/2006/ole">
            <p:oleObj spid="_x0000_s3074" name="Graf" r:id="rId4" imgW="8229687" imgH="4133763" progId="MSGraph.Chart.8">
              <p:embed followColorScheme="full"/>
            </p:oleObj>
          </a:graphicData>
        </a:graphic>
      </p:graphicFrame>
      <p:sp>
        <p:nvSpPr>
          <p:cNvPr id="119815" name="Text Box 7"/>
          <p:cNvSpPr txBox="1">
            <a:spLocks noChangeArrowheads="1"/>
          </p:cNvSpPr>
          <p:nvPr/>
        </p:nvSpPr>
        <p:spPr bwMode="auto">
          <a:xfrm>
            <a:off x="1050925" y="1789113"/>
            <a:ext cx="387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%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467544" y="6165304"/>
            <a:ext cx="33009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err="1" smtClean="0">
                <a:solidFill>
                  <a:schemeClr val="bg1"/>
                </a:solidFill>
              </a:rPr>
              <a:t>Mandelzweig</a:t>
            </a:r>
            <a:r>
              <a:rPr lang="cs-CZ" dirty="0" smtClean="0">
                <a:solidFill>
                  <a:schemeClr val="bg1"/>
                </a:solidFill>
              </a:rPr>
              <a:t>, EHJ, </a:t>
            </a:r>
            <a:r>
              <a:rPr lang="cs-CZ" dirty="0" smtClean="0">
                <a:solidFill>
                  <a:schemeClr val="bg1"/>
                </a:solidFill>
              </a:rPr>
              <a:t>2006 </a:t>
            </a:r>
          </a:p>
          <a:p>
            <a:r>
              <a:rPr lang="cs-CZ" dirty="0" err="1" smtClean="0">
                <a:solidFill>
                  <a:schemeClr val="bg1"/>
                </a:solidFill>
              </a:rPr>
              <a:t>Widimský</a:t>
            </a:r>
            <a:r>
              <a:rPr lang="cs-CZ" dirty="0" smtClean="0">
                <a:solidFill>
                  <a:schemeClr val="bg1"/>
                </a:solidFill>
              </a:rPr>
              <a:t>, </a:t>
            </a:r>
            <a:r>
              <a:rPr lang="cs-CZ" dirty="0" err="1" smtClean="0">
                <a:solidFill>
                  <a:schemeClr val="bg1"/>
                </a:solidFill>
              </a:rPr>
              <a:t>Int</a:t>
            </a:r>
            <a:r>
              <a:rPr lang="cs-CZ" dirty="0" smtClean="0">
                <a:solidFill>
                  <a:schemeClr val="bg1"/>
                </a:solidFill>
              </a:rPr>
              <a:t> J </a:t>
            </a:r>
            <a:r>
              <a:rPr lang="cs-CZ" dirty="0" err="1" smtClean="0">
                <a:solidFill>
                  <a:schemeClr val="bg1"/>
                </a:solidFill>
              </a:rPr>
              <a:t>Cardiol</a:t>
            </a:r>
            <a:r>
              <a:rPr lang="cs-CZ" dirty="0" smtClean="0">
                <a:solidFill>
                  <a:schemeClr val="bg1"/>
                </a:solidFill>
              </a:rPr>
              <a:t>, 2007 </a:t>
            </a:r>
          </a:p>
          <a:p>
            <a:endParaRPr lang="cs-CZ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1">
                                            <p:oleChartEl type="series" lvl="1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1">
                                            <p:oleChartEl type="series" lvl="2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19811" grpId="0" bld="series" 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229600" cy="1143000"/>
          </a:xfrm>
        </p:spPr>
        <p:txBody>
          <a:bodyPr/>
          <a:lstStyle/>
          <a:p>
            <a:r>
              <a:rPr lang="cs-CZ" sz="3600" dirty="0" err="1" smtClean="0"/>
              <a:t>Discharge</a:t>
            </a:r>
            <a:r>
              <a:rPr lang="cs-CZ" sz="3600" dirty="0" smtClean="0"/>
              <a:t> </a:t>
            </a:r>
            <a:r>
              <a:rPr lang="cs-CZ" sz="3600" dirty="0" err="1" smtClean="0"/>
              <a:t>pharmacotherapy</a:t>
            </a:r>
            <a:r>
              <a:rPr lang="cs-CZ" sz="3600" dirty="0" smtClean="0"/>
              <a:t/>
            </a:r>
            <a:br>
              <a:rPr lang="cs-CZ" sz="3600" dirty="0" smtClean="0"/>
            </a:br>
            <a:r>
              <a:rPr lang="cs-CZ" sz="3600" dirty="0" smtClean="0"/>
              <a:t> </a:t>
            </a:r>
            <a:r>
              <a:rPr lang="cs-CZ" sz="3600" dirty="0" err="1" smtClean="0"/>
              <a:t>nonSTE</a:t>
            </a:r>
            <a:r>
              <a:rPr lang="cs-CZ" sz="3600" dirty="0" smtClean="0"/>
              <a:t> ACS</a:t>
            </a:r>
            <a:endParaRPr lang="cs-CZ" sz="3600" dirty="0"/>
          </a:p>
        </p:txBody>
      </p:sp>
      <p:graphicFrame>
        <p:nvGraphicFramePr>
          <p:cNvPr id="155648" name="Object 0"/>
          <p:cNvGraphicFramePr>
            <a:graphicFrameLocks noChangeAspect="1"/>
          </p:cNvGraphicFramePr>
          <p:nvPr>
            <p:ph type="chart" idx="1"/>
          </p:nvPr>
        </p:nvGraphicFramePr>
        <p:xfrm>
          <a:off x="685800" y="1828800"/>
          <a:ext cx="8234363" cy="4133850"/>
        </p:xfrm>
        <a:graphic>
          <a:graphicData uri="http://schemas.openxmlformats.org/presentationml/2006/ole">
            <p:oleObj spid="_x0000_s4098" name="Graf" r:id="rId3" imgW="8229687" imgH="4133763" progId="MSGraph.Chart.8">
              <p:embed followColorScheme="full"/>
            </p:oleObj>
          </a:graphicData>
        </a:graphic>
      </p:graphicFrame>
      <p:sp>
        <p:nvSpPr>
          <p:cNvPr id="118792" name="Text Box 8"/>
          <p:cNvSpPr txBox="1">
            <a:spLocks noChangeArrowheads="1"/>
          </p:cNvSpPr>
          <p:nvPr/>
        </p:nvSpPr>
        <p:spPr bwMode="auto">
          <a:xfrm>
            <a:off x="1127125" y="1636713"/>
            <a:ext cx="387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%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539552" y="6165304"/>
            <a:ext cx="3236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err="1" smtClean="0">
                <a:solidFill>
                  <a:schemeClr val="bg1"/>
                </a:solidFill>
              </a:rPr>
              <a:t>Widimský</a:t>
            </a:r>
            <a:r>
              <a:rPr lang="cs-CZ" dirty="0" smtClean="0">
                <a:solidFill>
                  <a:schemeClr val="bg1"/>
                </a:solidFill>
              </a:rPr>
              <a:t>, </a:t>
            </a:r>
            <a:r>
              <a:rPr lang="cs-CZ" dirty="0" err="1" smtClean="0">
                <a:solidFill>
                  <a:schemeClr val="bg1"/>
                </a:solidFill>
              </a:rPr>
              <a:t>Int</a:t>
            </a:r>
            <a:r>
              <a:rPr lang="cs-CZ" dirty="0" smtClean="0">
                <a:solidFill>
                  <a:schemeClr val="bg1"/>
                </a:solidFill>
              </a:rPr>
              <a:t> J </a:t>
            </a:r>
            <a:r>
              <a:rPr lang="cs-CZ" dirty="0" err="1" smtClean="0">
                <a:solidFill>
                  <a:schemeClr val="bg1"/>
                </a:solidFill>
              </a:rPr>
              <a:t>Cardiol</a:t>
            </a:r>
            <a:r>
              <a:rPr lang="cs-CZ" dirty="0" smtClean="0">
                <a:solidFill>
                  <a:schemeClr val="bg1"/>
                </a:solidFill>
              </a:rPr>
              <a:t>, 2007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648">
                                            <p:oleChartEl type="series" lvl="1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648">
                                            <p:oleChartEl type="series" lvl="2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55648" grpId="0" bld="series" 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04813"/>
            <a:ext cx="9144000" cy="1143000"/>
          </a:xfrm>
        </p:spPr>
        <p:txBody>
          <a:bodyPr/>
          <a:lstStyle/>
          <a:p>
            <a:r>
              <a:rPr lang="en-GB" sz="40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Recommendations for performance measures</a:t>
            </a:r>
            <a:br>
              <a:rPr lang="en-GB" sz="40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</a:br>
            <a:endParaRPr lang="fr-FR" sz="4000" b="1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00213"/>
            <a:ext cx="7772400" cy="4648200"/>
          </a:xfrm>
        </p:spPr>
        <p:txBody>
          <a:bodyPr/>
          <a:lstStyle/>
          <a:p>
            <a:r>
              <a:rPr lang="en-GB" b="1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Development of regional and/or national programmes to systematically measure performance indicators and provide feedback to individual hospitals is strongly encouraged (I-C). </a:t>
            </a:r>
            <a:endParaRPr lang="fr-FR" b="1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  <a:p>
            <a:endParaRPr lang="fr-FR" b="1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105476" name="Text Box 4"/>
          <p:cNvSpPr txBox="1">
            <a:spLocks noChangeArrowheads="1"/>
          </p:cNvSpPr>
          <p:nvPr/>
        </p:nvSpPr>
        <p:spPr bwMode="auto">
          <a:xfrm>
            <a:off x="2422525" y="5192713"/>
            <a:ext cx="3594100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cs-CZ" sz="2000" b="1" smtClean="0">
                <a:solidFill>
                  <a:srgbClr val="333399"/>
                </a:solidFill>
                <a:latin typeface="Arial Narrow" pitchFamily="34" charset="0"/>
              </a:rPr>
              <a:t>European Heart Journal, July 2007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cs-CZ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1" name="Picture 5" descr="mapa"/>
          <p:cNvPicPr>
            <a:picLocks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46113" y="896938"/>
            <a:ext cx="7851775" cy="4605337"/>
          </a:xfr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cs-CZ" dirty="0" smtClean="0"/>
          </a:p>
          <a:p>
            <a:pPr eaLnBrk="1" hangingPunct="1">
              <a:lnSpc>
                <a:spcPct val="90000"/>
              </a:lnSpc>
            </a:pPr>
            <a:endParaRPr lang="cs-CZ" dirty="0" smtClean="0"/>
          </a:p>
          <a:p>
            <a:pPr eaLnBrk="1" hangingPunct="1">
              <a:lnSpc>
                <a:spcPct val="90000"/>
              </a:lnSpc>
            </a:pPr>
            <a:endParaRPr lang="cs-CZ" sz="2800" dirty="0" smtClean="0"/>
          </a:p>
          <a:p>
            <a:pPr eaLnBrk="1" hangingPunct="1">
              <a:lnSpc>
                <a:spcPct val="90000"/>
              </a:lnSpc>
            </a:pPr>
            <a:r>
              <a:rPr lang="cs-CZ" sz="2800" dirty="0" err="1" smtClean="0"/>
              <a:t>Confirmed</a:t>
            </a:r>
            <a:r>
              <a:rPr lang="cs-CZ" sz="2800" dirty="0" smtClean="0"/>
              <a:t> </a:t>
            </a:r>
            <a:r>
              <a:rPr lang="cs-CZ" sz="2800" dirty="0" err="1" smtClean="0"/>
              <a:t>acute</a:t>
            </a:r>
            <a:r>
              <a:rPr lang="cs-CZ" sz="2800" dirty="0" smtClean="0"/>
              <a:t> </a:t>
            </a:r>
            <a:r>
              <a:rPr lang="cs-CZ" sz="2800" dirty="0" err="1" smtClean="0"/>
              <a:t>coronary</a:t>
            </a:r>
            <a:r>
              <a:rPr lang="cs-CZ" sz="2800" dirty="0" smtClean="0"/>
              <a:t> </a:t>
            </a:r>
            <a:r>
              <a:rPr lang="cs-CZ" sz="2800" dirty="0" err="1" smtClean="0"/>
              <a:t>syndromes</a:t>
            </a:r>
            <a:endParaRPr lang="cs-CZ" sz="2800" dirty="0" smtClean="0"/>
          </a:p>
          <a:p>
            <a:pPr eaLnBrk="1" hangingPunct="1">
              <a:lnSpc>
                <a:spcPct val="90000"/>
              </a:lnSpc>
              <a:buNone/>
            </a:pPr>
            <a:r>
              <a:rPr lang="cs-CZ" sz="2800" dirty="0" smtClean="0"/>
              <a:t> </a:t>
            </a:r>
            <a:r>
              <a:rPr lang="cs-CZ" sz="2800" dirty="0" smtClean="0"/>
              <a:t>  (STEMI</a:t>
            </a:r>
            <a:r>
              <a:rPr lang="cs-CZ" sz="2800" dirty="0" smtClean="0"/>
              <a:t>, NONSTEMI, </a:t>
            </a:r>
            <a:r>
              <a:rPr lang="cs-CZ" sz="2800" dirty="0" err="1" smtClean="0"/>
              <a:t>unstable</a:t>
            </a:r>
            <a:r>
              <a:rPr lang="cs-CZ" sz="2800" dirty="0" smtClean="0"/>
              <a:t> </a:t>
            </a:r>
            <a:r>
              <a:rPr lang="cs-CZ" sz="2800" dirty="0" smtClean="0"/>
              <a:t>AP)</a:t>
            </a:r>
          </a:p>
          <a:p>
            <a:pPr eaLnBrk="1" hangingPunct="1">
              <a:lnSpc>
                <a:spcPct val="90000"/>
              </a:lnSpc>
            </a:pPr>
            <a:r>
              <a:rPr lang="cs-CZ" sz="2800" dirty="0" err="1" smtClean="0"/>
              <a:t>Continually</a:t>
            </a:r>
            <a:r>
              <a:rPr lang="cs-CZ" sz="2800" dirty="0" smtClean="0"/>
              <a:t> </a:t>
            </a:r>
            <a:r>
              <a:rPr lang="cs-CZ" sz="2800" dirty="0" err="1" smtClean="0"/>
              <a:t>since</a:t>
            </a:r>
            <a:r>
              <a:rPr lang="cs-CZ" sz="2800" dirty="0" smtClean="0"/>
              <a:t> 1.7.2008</a:t>
            </a:r>
            <a:endParaRPr lang="cs-CZ" sz="2800" dirty="0" smtClean="0"/>
          </a:p>
          <a:p>
            <a:pPr eaLnBrk="1" hangingPunct="1">
              <a:lnSpc>
                <a:spcPct val="90000"/>
              </a:lnSpc>
            </a:pPr>
            <a:r>
              <a:rPr lang="cs-CZ" dirty="0" smtClean="0"/>
              <a:t>32 non </a:t>
            </a:r>
            <a:r>
              <a:rPr lang="cs-CZ" dirty="0" err="1" smtClean="0"/>
              <a:t>cath</a:t>
            </a:r>
            <a:r>
              <a:rPr lang="cs-CZ" dirty="0" smtClean="0"/>
              <a:t> </a:t>
            </a:r>
            <a:r>
              <a:rPr lang="cs-CZ" dirty="0" err="1" smtClean="0"/>
              <a:t>hospitals</a:t>
            </a:r>
            <a:endParaRPr lang="cs-CZ" dirty="0" smtClean="0"/>
          </a:p>
          <a:p>
            <a:pPr eaLnBrk="1" hangingPunct="1">
              <a:lnSpc>
                <a:spcPct val="90000"/>
              </a:lnSpc>
            </a:pPr>
            <a:endParaRPr lang="cs-CZ" dirty="0" smtClean="0"/>
          </a:p>
        </p:txBody>
      </p:sp>
      <p:pic>
        <p:nvPicPr>
          <p:cNvPr id="6" name="Picture 5" descr="map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332656"/>
            <a:ext cx="4285927" cy="2513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143000"/>
          </a:xfrm>
        </p:spPr>
        <p:txBody>
          <a:bodyPr/>
          <a:lstStyle/>
          <a:p>
            <a:r>
              <a:rPr lang="cs-CZ" dirty="0" err="1" smtClean="0"/>
              <a:t>Quality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pharmacotherapy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2060848"/>
            <a:ext cx="8229600" cy="4525963"/>
          </a:xfrm>
        </p:spPr>
        <p:txBody>
          <a:bodyPr/>
          <a:lstStyle/>
          <a:p>
            <a:r>
              <a:rPr lang="cs-CZ" dirty="0" err="1" smtClean="0"/>
              <a:t>Prehospital</a:t>
            </a:r>
            <a:r>
              <a:rPr lang="cs-CZ" dirty="0" smtClean="0"/>
              <a:t> </a:t>
            </a:r>
            <a:r>
              <a:rPr lang="cs-CZ" dirty="0" err="1" smtClean="0"/>
              <a:t>phase</a:t>
            </a:r>
            <a:endParaRPr lang="cs-CZ" dirty="0" smtClean="0"/>
          </a:p>
          <a:p>
            <a:r>
              <a:rPr lang="cs-CZ" dirty="0" err="1" smtClean="0"/>
              <a:t>Early</a:t>
            </a:r>
            <a:r>
              <a:rPr lang="cs-CZ" dirty="0" smtClean="0"/>
              <a:t> </a:t>
            </a:r>
            <a:r>
              <a:rPr lang="cs-CZ" dirty="0" err="1" smtClean="0"/>
              <a:t>hospital</a:t>
            </a:r>
            <a:r>
              <a:rPr lang="cs-CZ" dirty="0" smtClean="0"/>
              <a:t> </a:t>
            </a:r>
            <a:r>
              <a:rPr lang="cs-CZ" dirty="0" err="1" smtClean="0"/>
              <a:t>phase</a:t>
            </a:r>
            <a:endParaRPr lang="cs-CZ" dirty="0" smtClean="0"/>
          </a:p>
          <a:p>
            <a:r>
              <a:rPr lang="cs-CZ" dirty="0" smtClean="0"/>
              <a:t>On </a:t>
            </a:r>
            <a:r>
              <a:rPr lang="cs-CZ" dirty="0" err="1" smtClean="0"/>
              <a:t>discharge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4" name="Rectangle 84"/>
          <p:cNvSpPr>
            <a:spLocks noGrp="1" noChangeArrowheads="1"/>
          </p:cNvSpPr>
          <p:nvPr>
            <p:ph type="title"/>
          </p:nvPr>
        </p:nvSpPr>
        <p:spPr>
          <a:xfrm>
            <a:off x="539750" y="765175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Patient</a:t>
            </a:r>
            <a:r>
              <a:rPr lang="cs-CZ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cs-CZ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characteristics</a:t>
            </a:r>
            <a:r>
              <a:rPr lang="cs-CZ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7/2008-3/2010</a:t>
            </a:r>
            <a:endParaRPr lang="cs-CZ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31016" name="Group 296"/>
          <p:cNvGraphicFramePr>
            <a:graphicFrameLocks noGrp="1"/>
          </p:cNvGraphicFramePr>
          <p:nvPr>
            <p:ph type="tbl" idx="1"/>
          </p:nvPr>
        </p:nvGraphicFramePr>
        <p:xfrm>
          <a:off x="-252536" y="3068960"/>
          <a:ext cx="8242300" cy="1097280"/>
        </p:xfrm>
        <a:graphic>
          <a:graphicData uri="http://schemas.openxmlformats.org/drawingml/2006/table">
            <a:tbl>
              <a:tblPr/>
              <a:tblGrid>
                <a:gridCol w="1244600"/>
                <a:gridCol w="1246187"/>
                <a:gridCol w="1257300"/>
                <a:gridCol w="1257300"/>
                <a:gridCol w="1619250"/>
                <a:gridCol w="1617663"/>
              </a:tblGrid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Mean</a:t>
                      </a: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cs-CZ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age</a:t>
                      </a: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Symbol" pitchFamily="18" charset="2"/>
                          <a:cs typeface="Arial" charset="0"/>
                        </a:rPr>
                        <a:t>±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SD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n</a:t>
                      </a:r>
                      <a:endParaRPr kumimoji="0" lang="cs-CZ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</a:rPr>
                        <a:t>% STEMI</a:t>
                      </a:r>
                      <a:endParaRPr kumimoji="0" lang="cs-CZ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% </a:t>
                      </a:r>
                      <a:r>
                        <a:rPr kumimoji="0" lang="cs-CZ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males</a:t>
                      </a:r>
                      <a:endParaRPr kumimoji="0" lang="cs-CZ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males</a:t>
                      </a:r>
                      <a:endParaRPr kumimoji="0" lang="cs-CZ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females</a:t>
                      </a:r>
                      <a:endParaRPr kumimoji="0" lang="cs-CZ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3995</a:t>
                      </a:r>
                      <a:endParaRPr kumimoji="0" 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27,5</a:t>
                      </a:r>
                      <a:endParaRPr kumimoji="0" 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60,6</a:t>
                      </a:r>
                      <a:endParaRPr kumimoji="0" 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66,8 ± 12,4</a:t>
                      </a:r>
                      <a:endParaRPr kumimoji="0" 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74,2 ± 11,0</a:t>
                      </a:r>
                      <a:endParaRPr kumimoji="0" 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611560" y="548680"/>
            <a:ext cx="8229600" cy="1143000"/>
          </a:xfrm>
          <a:ln/>
        </p:spPr>
        <p:txBody>
          <a:bodyPr/>
          <a:lstStyle/>
          <a:p>
            <a:pPr>
              <a:buFont typeface="Arial Black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P</a:t>
            </a:r>
            <a:r>
              <a:rPr lang="cs-CZ" sz="2800" b="1" dirty="0" err="1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rehospital</a:t>
            </a:r>
            <a:r>
              <a:rPr lang="cs-CZ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r>
              <a:rPr lang="cs-CZ" sz="2800" b="1" dirty="0" err="1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pharmacotherapy</a:t>
            </a:r>
            <a:endParaRPr lang="en-GB" sz="28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684213" y="1341438"/>
          <a:ext cx="8083550" cy="4481512"/>
        </p:xfrm>
        <a:graphic>
          <a:graphicData uri="http://schemas.openxmlformats.org/presentationml/2006/ole">
            <p:oleObj spid="_x0000_s106498" name="Graf" r:id="rId4" imgW="6286320" imgH="3485880" progId="Excel.Chart.8">
              <p:embed followColorScheme="full"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xfrm>
            <a:off x="-468560" y="620688"/>
            <a:ext cx="8229600" cy="1143000"/>
          </a:xfrm>
          <a:ln/>
        </p:spPr>
        <p:txBody>
          <a:bodyPr/>
          <a:lstStyle/>
          <a:p>
            <a:pPr>
              <a:buFont typeface="Arial Black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P</a:t>
            </a:r>
            <a:r>
              <a:rPr lang="cs-CZ" sz="2800" b="1" dirty="0" err="1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rehospital</a:t>
            </a:r>
            <a:r>
              <a:rPr lang="cs-CZ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r>
              <a:rPr lang="cs-CZ" sz="2800" b="1" dirty="0" err="1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pharmacotherapy</a:t>
            </a:r>
            <a:r>
              <a:rPr lang="cs-CZ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/>
            </a:r>
            <a:br>
              <a:rPr lang="cs-CZ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</a:br>
            <a:r>
              <a:rPr lang="cs-CZ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EMS </a:t>
            </a:r>
            <a:r>
              <a:rPr lang="cs-CZ" sz="2800" b="1" dirty="0" err="1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vs</a:t>
            </a:r>
            <a:r>
              <a:rPr lang="cs-CZ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r>
              <a:rPr lang="cs-CZ" sz="2800" b="1" dirty="0" err="1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physician</a:t>
            </a:r>
            <a:r>
              <a:rPr lang="cs-CZ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r>
              <a:rPr lang="cs-CZ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/>
            </a:r>
            <a:br>
              <a:rPr lang="cs-CZ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</a:br>
            <a:endParaRPr lang="en-GB" sz="28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1187450" y="1347788"/>
          <a:ext cx="7234238" cy="4524375"/>
        </p:xfrm>
        <a:graphic>
          <a:graphicData uri="http://schemas.openxmlformats.org/presentationml/2006/ole">
            <p:oleObj spid="_x0000_s107522" name="Graf" r:id="rId4" imgW="5800759" imgH="3628987" progId="Excel.Chart.8">
              <p:embed followColorScheme="full"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179388" y="549275"/>
            <a:ext cx="8964612" cy="1143000"/>
          </a:xfrm>
          <a:ln/>
        </p:spPr>
        <p:txBody>
          <a:bodyPr/>
          <a:lstStyle/>
          <a:p>
            <a:pPr>
              <a:buFont typeface="Arial Black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P</a:t>
            </a:r>
            <a:r>
              <a:rPr lang="cs-CZ" sz="2800" b="1" dirty="0" err="1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rehospital</a:t>
            </a:r>
            <a:r>
              <a:rPr lang="cs-CZ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r>
              <a:rPr lang="cs-CZ" sz="2800" b="1" dirty="0" err="1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pharmacotherapy</a:t>
            </a:r>
            <a:endParaRPr lang="en-GB" sz="28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1116013" y="1341438"/>
          <a:ext cx="7196137" cy="4522787"/>
        </p:xfrm>
        <a:graphic>
          <a:graphicData uri="http://schemas.openxmlformats.org/presentationml/2006/ole">
            <p:oleObj spid="_x0000_s108546" r:id="rId4" imgW="6819840" imgH="4286160" progId="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/>
              <a:t>Evidence-based medical therapy </a:t>
            </a:r>
            <a:br>
              <a:rPr lang="cs-CZ" sz="2400"/>
            </a:br>
            <a:r>
              <a:rPr lang="cs-CZ" sz="2400"/>
              <a:t>(</a:t>
            </a:r>
            <a:r>
              <a:rPr lang="cs-CZ" sz="2400" u="sng"/>
              <a:t>heparin, ASA, BB, statin, thienopyridin</a:t>
            </a:r>
            <a:r>
              <a:rPr lang="cs-CZ" sz="2400"/>
              <a:t>) </a:t>
            </a:r>
            <a:br>
              <a:rPr lang="cs-CZ" sz="2400"/>
            </a:br>
            <a:r>
              <a:rPr lang="cs-CZ" sz="2400"/>
              <a:t>within the </a:t>
            </a:r>
            <a:r>
              <a:rPr lang="cs-CZ" sz="2400" u="sng"/>
              <a:t>first 24 hours</a:t>
            </a:r>
            <a:r>
              <a:rPr lang="cs-CZ" sz="2400"/>
              <a:t> after admission</a:t>
            </a:r>
            <a:br>
              <a:rPr lang="cs-CZ" sz="2400"/>
            </a:br>
            <a:r>
              <a:rPr lang="cs-CZ" sz="2400"/>
              <a:t>is associated with </a:t>
            </a:r>
            <a:r>
              <a:rPr lang="cs-CZ" sz="2400" u="sng"/>
              <a:t>lower in-hospital mortality in NSTEMI</a:t>
            </a:r>
            <a:endParaRPr lang="cs-CZ" sz="4000" u="sng"/>
          </a:p>
        </p:txBody>
      </p:sp>
      <p:graphicFrame>
        <p:nvGraphicFramePr>
          <p:cNvPr id="519171" name="Object 3"/>
          <p:cNvGraphicFramePr>
            <a:graphicFrameLocks noChangeAspect="1"/>
          </p:cNvGraphicFramePr>
          <p:nvPr>
            <p:ph idx="1"/>
          </p:nvPr>
        </p:nvGraphicFramePr>
        <p:xfrm>
          <a:off x="473075" y="1606550"/>
          <a:ext cx="8196263" cy="4511675"/>
        </p:xfrm>
        <a:graphic>
          <a:graphicData uri="http://schemas.openxmlformats.org/presentationml/2006/ole">
            <p:oleObj spid="_x0000_s92162" name="Graf" r:id="rId4" imgW="8219969" imgH="4524357" progId="MSGraph.Chart.8">
              <p:embed followColorScheme="full"/>
            </p:oleObj>
          </a:graphicData>
        </a:graphic>
      </p:graphicFrame>
      <p:sp>
        <p:nvSpPr>
          <p:cNvPr id="519172" name="Text Box 4"/>
          <p:cNvSpPr txBox="1">
            <a:spLocks noChangeArrowheads="1"/>
          </p:cNvSpPr>
          <p:nvPr/>
        </p:nvSpPr>
        <p:spPr bwMode="auto">
          <a:xfrm>
            <a:off x="6228184" y="6237312"/>
            <a:ext cx="3855785" cy="369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cs-CZ" dirty="0" err="1" smtClean="0">
                <a:solidFill>
                  <a:srgbClr val="FFFFFF"/>
                </a:solidFill>
              </a:rPr>
              <a:t>Monhart</a:t>
            </a:r>
            <a:r>
              <a:rPr lang="cs-CZ" dirty="0" smtClean="0">
                <a:solidFill>
                  <a:srgbClr val="FFFFFF"/>
                </a:solidFill>
              </a:rPr>
              <a:t> </a:t>
            </a:r>
            <a:r>
              <a:rPr lang="cs-CZ" dirty="0" err="1" smtClean="0">
                <a:solidFill>
                  <a:srgbClr val="FFFFFF"/>
                </a:solidFill>
              </a:rPr>
              <a:t>et</a:t>
            </a:r>
            <a:r>
              <a:rPr lang="cs-CZ" dirty="0" smtClean="0">
                <a:solidFill>
                  <a:srgbClr val="FFFFFF"/>
                </a:solidFill>
              </a:rPr>
              <a:t> </a:t>
            </a:r>
            <a:r>
              <a:rPr lang="cs-CZ" dirty="0" err="1" smtClean="0">
                <a:solidFill>
                  <a:srgbClr val="FFFFFF"/>
                </a:solidFill>
              </a:rPr>
              <a:t>al</a:t>
            </a:r>
            <a:r>
              <a:rPr lang="cs-CZ" dirty="0" smtClean="0">
                <a:solidFill>
                  <a:srgbClr val="FFFFFF"/>
                </a:solidFill>
              </a:rPr>
              <a:t>., ESC </a:t>
            </a:r>
            <a:r>
              <a:rPr lang="cs-CZ" dirty="0" smtClean="0">
                <a:solidFill>
                  <a:srgbClr val="FFFFFF"/>
                </a:solidFill>
              </a:rPr>
              <a:t>2008</a:t>
            </a:r>
          </a:p>
        </p:txBody>
      </p:sp>
      <p:sp>
        <p:nvSpPr>
          <p:cNvPr id="519173" name="Text Box 5"/>
          <p:cNvSpPr txBox="1">
            <a:spLocks noChangeArrowheads="1"/>
          </p:cNvSpPr>
          <p:nvPr/>
        </p:nvSpPr>
        <p:spPr bwMode="auto">
          <a:xfrm>
            <a:off x="663575" y="6113463"/>
            <a:ext cx="200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cs-CZ" smtClean="0">
                <a:solidFill>
                  <a:srgbClr val="FFFFFF"/>
                </a:solidFill>
              </a:rPr>
              <a:t>N 1889, p </a:t>
            </a:r>
            <a:r>
              <a:rPr lang="en-US" smtClean="0">
                <a:solidFill>
                  <a:srgbClr val="FFFFFF"/>
                </a:solidFill>
              </a:rPr>
              <a:t>&lt; </a:t>
            </a:r>
            <a:r>
              <a:rPr lang="cs-CZ" smtClean="0">
                <a:solidFill>
                  <a:srgbClr val="FFFFFF"/>
                </a:solidFill>
              </a:rPr>
              <a:t>0,001</a:t>
            </a:r>
          </a:p>
        </p:txBody>
      </p:sp>
      <p:sp>
        <p:nvSpPr>
          <p:cNvPr id="519174" name="Text Box 6"/>
          <p:cNvSpPr txBox="1">
            <a:spLocks noChangeArrowheads="1"/>
          </p:cNvSpPr>
          <p:nvPr/>
        </p:nvSpPr>
        <p:spPr bwMode="auto">
          <a:xfrm>
            <a:off x="827088" y="1484313"/>
            <a:ext cx="387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cs-CZ" smtClean="0">
                <a:solidFill>
                  <a:srgbClr val="FFFFFF"/>
                </a:solidFill>
              </a:rPr>
              <a:t>%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5"/>
          <p:cNvSpPr>
            <a:spLocks noGrp="1" noChangeArrowheads="1"/>
          </p:cNvSpPr>
          <p:nvPr>
            <p:ph type="title"/>
          </p:nvPr>
        </p:nvSpPr>
        <p:spPr>
          <a:xfrm>
            <a:off x="611188" y="765175"/>
            <a:ext cx="8229600" cy="927100"/>
          </a:xfrm>
        </p:spPr>
        <p:txBody>
          <a:bodyPr/>
          <a:lstStyle/>
          <a:p>
            <a:pPr eaLnBrk="1" hangingPunct="1">
              <a:defRPr/>
            </a:pPr>
            <a:r>
              <a:rPr lang="cs-CZ" sz="36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Aspirin</a:t>
            </a:r>
            <a:endParaRPr lang="cs-CZ" sz="3600" dirty="0" smtClean="0"/>
          </a:p>
        </p:txBody>
      </p:sp>
      <p:sp>
        <p:nvSpPr>
          <p:cNvPr id="2052" name="Rectangle 15"/>
          <p:cNvSpPr>
            <a:spLocks noChangeArrowheads="1"/>
          </p:cNvSpPr>
          <p:nvPr/>
        </p:nvSpPr>
        <p:spPr bwMode="auto">
          <a:xfrm>
            <a:off x="1331913" y="5445125"/>
            <a:ext cx="489743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cs-CZ" sz="1200" b="1" dirty="0" err="1" smtClean="0">
                <a:solidFill>
                  <a:srgbClr val="0000CC"/>
                </a:solidFill>
              </a:rPr>
              <a:t>Linear</a:t>
            </a:r>
            <a:r>
              <a:rPr lang="cs-CZ" sz="1200" b="1" dirty="0" smtClean="0">
                <a:solidFill>
                  <a:srgbClr val="0000CC"/>
                </a:solidFill>
              </a:rPr>
              <a:t> </a:t>
            </a:r>
            <a:r>
              <a:rPr lang="cs-CZ" sz="1200" b="1" dirty="0" smtClean="0">
                <a:solidFill>
                  <a:srgbClr val="0000CC"/>
                </a:solidFill>
              </a:rPr>
              <a:t>trend:</a:t>
            </a:r>
            <a:r>
              <a:rPr lang="cs-CZ" sz="1200" b="1" dirty="0" smtClean="0">
                <a:solidFill>
                  <a:srgbClr val="000000"/>
                </a:solidFill>
              </a:rPr>
              <a:t> </a:t>
            </a:r>
            <a:r>
              <a:rPr lang="cs-CZ" sz="1200" b="1" dirty="0" err="1" smtClean="0">
                <a:solidFill>
                  <a:srgbClr val="000000"/>
                </a:solidFill>
              </a:rPr>
              <a:t>n.s</a:t>
            </a:r>
            <a:r>
              <a:rPr lang="cs-CZ" sz="1200" b="1" dirty="0" smtClean="0">
                <a:solidFill>
                  <a:srgbClr val="000000"/>
                </a:solidFill>
              </a:rPr>
              <a:t>. </a:t>
            </a:r>
          </a:p>
        </p:txBody>
      </p:sp>
      <p:graphicFrame>
        <p:nvGraphicFramePr>
          <p:cNvPr id="2050" name="Object 19"/>
          <p:cNvGraphicFramePr>
            <a:graphicFrameLocks noChangeAspect="1"/>
          </p:cNvGraphicFramePr>
          <p:nvPr>
            <p:ph idx="1"/>
          </p:nvPr>
        </p:nvGraphicFramePr>
        <p:xfrm>
          <a:off x="1619250" y="1766888"/>
          <a:ext cx="6337300" cy="3525837"/>
        </p:xfrm>
        <a:graphic>
          <a:graphicData uri="http://schemas.openxmlformats.org/presentationml/2006/ole">
            <p:oleObj spid="_x0000_s72706" name="Graf" r:id="rId3" imgW="4229164" imgH="2352741" progId="Excel.Chart.8">
              <p:embed/>
            </p:oleObj>
          </a:graphicData>
        </a:graphic>
      </p:graphicFrame>
      <p:sp>
        <p:nvSpPr>
          <p:cNvPr id="3092" name="Rectangle 20"/>
          <p:cNvSpPr>
            <a:spLocks noChangeArrowheads="1"/>
          </p:cNvSpPr>
          <p:nvPr/>
        </p:nvSpPr>
        <p:spPr bwMode="auto">
          <a:xfrm>
            <a:off x="0" y="0"/>
            <a:ext cx="8229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Pharmacotherapy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within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24 </a:t>
            </a: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hours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after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admission</a:t>
            </a:r>
            <a:r>
              <a:rPr lang="cs-CZ" sz="24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cs-CZ" sz="24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4762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sz="36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Betablockers</a:t>
            </a:r>
            <a:r>
              <a:rPr lang="cs-CZ" dirty="0" smtClean="0"/>
              <a:t> </a:t>
            </a:r>
            <a:endParaRPr lang="cs-CZ" dirty="0" smtClean="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1331913" y="5516563"/>
            <a:ext cx="722153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cs-CZ" sz="1200" b="1" dirty="0" err="1" smtClean="0">
                <a:solidFill>
                  <a:srgbClr val="0000CC"/>
                </a:solidFill>
              </a:rPr>
              <a:t>Linear</a:t>
            </a:r>
            <a:r>
              <a:rPr lang="cs-CZ" sz="1200" b="1" dirty="0" smtClean="0">
                <a:solidFill>
                  <a:srgbClr val="0000CC"/>
                </a:solidFill>
              </a:rPr>
              <a:t> </a:t>
            </a:r>
            <a:r>
              <a:rPr lang="cs-CZ" sz="1200" b="1" dirty="0" smtClean="0">
                <a:solidFill>
                  <a:srgbClr val="0000CC"/>
                </a:solidFill>
              </a:rPr>
              <a:t>trend:</a:t>
            </a:r>
            <a:r>
              <a:rPr lang="cs-CZ" sz="1200" b="1" dirty="0" smtClean="0">
                <a:solidFill>
                  <a:srgbClr val="000000"/>
                </a:solidFill>
              </a:rPr>
              <a:t> </a:t>
            </a:r>
            <a:r>
              <a:rPr lang="cs-CZ" sz="1200" b="1" dirty="0" err="1" smtClean="0">
                <a:solidFill>
                  <a:srgbClr val="000000"/>
                </a:solidFill>
              </a:rPr>
              <a:t>n.s</a:t>
            </a:r>
            <a:r>
              <a:rPr lang="cs-CZ" sz="1200" b="1" dirty="0" smtClean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0" y="0"/>
            <a:ext cx="66479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Pharmacotherapy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within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24 </a:t>
            </a: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hours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after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admission</a:t>
            </a:r>
            <a:r>
              <a:rPr lang="cs-CZ" sz="24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cs-CZ" sz="24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graphicFrame>
        <p:nvGraphicFramePr>
          <p:cNvPr id="3074" name="Object 6"/>
          <p:cNvGraphicFramePr>
            <a:graphicFrameLocks noChangeAspect="1"/>
          </p:cNvGraphicFramePr>
          <p:nvPr>
            <p:ph idx="1"/>
          </p:nvPr>
        </p:nvGraphicFramePr>
        <p:xfrm>
          <a:off x="1619250" y="1685925"/>
          <a:ext cx="6073775" cy="3611563"/>
        </p:xfrm>
        <a:graphic>
          <a:graphicData uri="http://schemas.openxmlformats.org/presentationml/2006/ole">
            <p:oleObj spid="_x0000_s73730" name="Graf" r:id="rId3" imgW="4181384" imgH="2486088" progId="Excel.Chart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620713"/>
            <a:ext cx="8228012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GB" sz="28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ACEI</a:t>
            </a:r>
            <a:r>
              <a:rPr lang="cs-CZ" dirty="0" smtClean="0"/>
              <a:t> </a:t>
            </a:r>
          </a:p>
        </p:txBody>
      </p:sp>
      <p:sp>
        <p:nvSpPr>
          <p:cNvPr id="4100" name="Rectangle 3"/>
          <p:cNvSpPr>
            <a:spLocks noChangeArrowheads="1"/>
          </p:cNvSpPr>
          <p:nvPr/>
        </p:nvSpPr>
        <p:spPr bwMode="auto">
          <a:xfrm>
            <a:off x="1403350" y="5589588"/>
            <a:ext cx="7437438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cs-CZ" sz="1200" b="1" dirty="0" err="1" smtClean="0">
                <a:solidFill>
                  <a:srgbClr val="0000CC"/>
                </a:solidFill>
              </a:rPr>
              <a:t>Linear</a:t>
            </a:r>
            <a:r>
              <a:rPr lang="cs-CZ" sz="1200" b="1" dirty="0" smtClean="0">
                <a:solidFill>
                  <a:srgbClr val="0000CC"/>
                </a:solidFill>
              </a:rPr>
              <a:t> </a:t>
            </a:r>
            <a:r>
              <a:rPr lang="cs-CZ" sz="1200" b="1" dirty="0" smtClean="0">
                <a:solidFill>
                  <a:srgbClr val="0000CC"/>
                </a:solidFill>
              </a:rPr>
              <a:t>trend:</a:t>
            </a:r>
            <a:r>
              <a:rPr lang="cs-CZ" sz="1200" b="1" dirty="0" smtClean="0">
                <a:solidFill>
                  <a:srgbClr val="000000"/>
                </a:solidFill>
              </a:rPr>
              <a:t> </a:t>
            </a:r>
            <a:r>
              <a:rPr lang="en-GB" sz="1200" b="1" dirty="0" err="1" smtClean="0">
                <a:solidFill>
                  <a:srgbClr val="000000"/>
                </a:solidFill>
              </a:rPr>
              <a:t>n.s</a:t>
            </a:r>
            <a:r>
              <a:rPr lang="en-GB" sz="1200" b="1" dirty="0" smtClean="0">
                <a:solidFill>
                  <a:srgbClr val="000000"/>
                </a:solidFill>
              </a:rPr>
              <a:t>.</a:t>
            </a:r>
            <a:endParaRPr lang="cs-CZ" sz="1200" b="1" dirty="0" smtClean="0">
              <a:solidFill>
                <a:srgbClr val="000000"/>
              </a:solidFill>
            </a:endParaRPr>
          </a:p>
        </p:txBody>
      </p:sp>
      <p:graphicFrame>
        <p:nvGraphicFramePr>
          <p:cNvPr id="4098" name="Object 8"/>
          <p:cNvGraphicFramePr>
            <a:graphicFrameLocks noGrp="1" noChangeAspect="1"/>
          </p:cNvGraphicFramePr>
          <p:nvPr>
            <p:ph idx="1"/>
          </p:nvPr>
        </p:nvGraphicFramePr>
        <p:xfrm>
          <a:off x="1619250" y="1592263"/>
          <a:ext cx="6408738" cy="4021137"/>
        </p:xfrm>
        <a:graphic>
          <a:graphicData uri="http://schemas.openxmlformats.org/presentationml/2006/ole">
            <p:oleObj spid="_x0000_s74754" name="Graf" r:id="rId3" imgW="4219446" imgH="2648048" progId="Excel.Chart.8">
              <p:embed/>
            </p:oleObj>
          </a:graphicData>
        </a:graphic>
      </p:graphicFrame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0" y="0"/>
            <a:ext cx="66479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Pharmacotherapy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within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24 </a:t>
            </a: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hours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after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admission</a:t>
            </a:r>
            <a:r>
              <a:rPr lang="cs-CZ" sz="24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cs-CZ" sz="24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620713"/>
            <a:ext cx="8229600" cy="1008062"/>
          </a:xfrm>
        </p:spPr>
        <p:txBody>
          <a:bodyPr/>
          <a:lstStyle/>
          <a:p>
            <a:pPr eaLnBrk="1" hangingPunct="1">
              <a:defRPr/>
            </a:pPr>
            <a:r>
              <a:rPr lang="cs-CZ" sz="36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Clopidogrel</a:t>
            </a:r>
            <a:endParaRPr lang="cs-CZ" sz="3600" dirty="0" smtClean="0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1116013" y="5373688"/>
            <a:ext cx="45370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cs-CZ" sz="1200" b="1" dirty="0" err="1" smtClean="0">
                <a:solidFill>
                  <a:srgbClr val="0000CC"/>
                </a:solidFill>
              </a:rPr>
              <a:t>Linear</a:t>
            </a:r>
            <a:r>
              <a:rPr lang="cs-CZ" sz="1200" b="1" dirty="0" smtClean="0">
                <a:solidFill>
                  <a:srgbClr val="0000CC"/>
                </a:solidFill>
              </a:rPr>
              <a:t> </a:t>
            </a:r>
            <a:r>
              <a:rPr lang="cs-CZ" sz="1200" b="1" dirty="0" smtClean="0">
                <a:solidFill>
                  <a:srgbClr val="0000CC"/>
                </a:solidFill>
              </a:rPr>
              <a:t>trend:</a:t>
            </a:r>
            <a:r>
              <a:rPr lang="cs-CZ" sz="1200" b="1" dirty="0" smtClean="0">
                <a:solidFill>
                  <a:srgbClr val="000000"/>
                </a:solidFill>
              </a:rPr>
              <a:t> </a:t>
            </a:r>
            <a:r>
              <a:rPr lang="cs-CZ" sz="1200" b="1" i="1" dirty="0" smtClean="0">
                <a:solidFill>
                  <a:srgbClr val="000000"/>
                </a:solidFill>
              </a:rPr>
              <a:t>p</a:t>
            </a:r>
            <a:r>
              <a:rPr lang="cs-CZ" sz="1200" b="1" dirty="0" smtClean="0">
                <a:solidFill>
                  <a:srgbClr val="000000"/>
                </a:solidFill>
              </a:rPr>
              <a:t>=0,023</a:t>
            </a:r>
          </a:p>
        </p:txBody>
      </p:sp>
      <p:graphicFrame>
        <p:nvGraphicFramePr>
          <p:cNvPr id="5122" name="Object 9"/>
          <p:cNvGraphicFramePr>
            <a:graphicFrameLocks noGrp="1" noChangeAspect="1"/>
          </p:cNvGraphicFramePr>
          <p:nvPr>
            <p:ph idx="1"/>
          </p:nvPr>
        </p:nvGraphicFramePr>
        <p:xfrm>
          <a:off x="1381125" y="1704975"/>
          <a:ext cx="6430963" cy="3406775"/>
        </p:xfrm>
        <a:graphic>
          <a:graphicData uri="http://schemas.openxmlformats.org/presentationml/2006/ole">
            <p:oleObj spid="_x0000_s75778" name="Graf" r:id="rId3" imgW="4171936" imgH="2209676" progId="Excel.Chart.8">
              <p:embed/>
            </p:oleObj>
          </a:graphicData>
        </a:graphic>
      </p:graphicFrame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0" y="0"/>
            <a:ext cx="66479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Pharmacotherapy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within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24 </a:t>
            </a: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hours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after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admission</a:t>
            </a:r>
            <a:r>
              <a:rPr lang="cs-CZ" sz="24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cs-CZ" sz="24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372475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GB" sz="28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Statin</a:t>
            </a:r>
            <a:endParaRPr lang="cs-CZ" dirty="0" smtClean="0"/>
          </a:p>
        </p:txBody>
      </p:sp>
      <p:sp>
        <p:nvSpPr>
          <p:cNvPr id="6148" name="Rectangle 3"/>
          <p:cNvSpPr>
            <a:spLocks noChangeArrowheads="1"/>
          </p:cNvSpPr>
          <p:nvPr/>
        </p:nvSpPr>
        <p:spPr bwMode="auto">
          <a:xfrm>
            <a:off x="1258888" y="5516563"/>
            <a:ext cx="424815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cs-CZ" sz="1200" b="1" dirty="0" err="1" smtClean="0">
                <a:solidFill>
                  <a:srgbClr val="0000CC"/>
                </a:solidFill>
              </a:rPr>
              <a:t>Linear</a:t>
            </a:r>
            <a:r>
              <a:rPr lang="cs-CZ" sz="1200" b="1" dirty="0" smtClean="0">
                <a:solidFill>
                  <a:srgbClr val="0000CC"/>
                </a:solidFill>
              </a:rPr>
              <a:t>  trend</a:t>
            </a:r>
            <a:r>
              <a:rPr lang="cs-CZ" sz="1200" b="1" dirty="0" smtClean="0">
                <a:solidFill>
                  <a:srgbClr val="0000CC"/>
                </a:solidFill>
              </a:rPr>
              <a:t>:</a:t>
            </a:r>
            <a:r>
              <a:rPr lang="cs-CZ" sz="1200" b="1" dirty="0" smtClean="0">
                <a:solidFill>
                  <a:srgbClr val="000000"/>
                </a:solidFill>
              </a:rPr>
              <a:t> </a:t>
            </a:r>
            <a:r>
              <a:rPr lang="cs-CZ" sz="1200" b="1" i="1" dirty="0" smtClean="0">
                <a:solidFill>
                  <a:srgbClr val="000000"/>
                </a:solidFill>
              </a:rPr>
              <a:t>p</a:t>
            </a:r>
            <a:r>
              <a:rPr lang="en-GB" sz="1200" b="1" dirty="0" smtClean="0">
                <a:solidFill>
                  <a:srgbClr val="000000"/>
                </a:solidFill>
              </a:rPr>
              <a:t>&lt;0,001</a:t>
            </a:r>
            <a:endParaRPr lang="cs-CZ" sz="1200" b="1" dirty="0" smtClean="0">
              <a:solidFill>
                <a:srgbClr val="000000"/>
              </a:solidFill>
            </a:endParaRPr>
          </a:p>
        </p:txBody>
      </p:sp>
      <p:graphicFrame>
        <p:nvGraphicFramePr>
          <p:cNvPr id="6146" name="Object 7"/>
          <p:cNvGraphicFramePr>
            <a:graphicFrameLocks noGrp="1" noChangeAspect="1"/>
          </p:cNvGraphicFramePr>
          <p:nvPr>
            <p:ph idx="1"/>
          </p:nvPr>
        </p:nvGraphicFramePr>
        <p:xfrm>
          <a:off x="1619250" y="1431925"/>
          <a:ext cx="6337300" cy="4105275"/>
        </p:xfrm>
        <a:graphic>
          <a:graphicData uri="http://schemas.openxmlformats.org/presentationml/2006/ole">
            <p:oleObj spid="_x0000_s76802" name="Graf" r:id="rId3" imgW="4219446" imgH="2733617" progId="Excel.Chart.8">
              <p:embed/>
            </p:oleObj>
          </a:graphicData>
        </a:graphic>
      </p:graphicFrame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0" y="0"/>
            <a:ext cx="66479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Pharmacotherapy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within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24 </a:t>
            </a: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hours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after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admission</a:t>
            </a:r>
            <a:r>
              <a:rPr lang="cs-CZ" sz="24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cs-CZ" sz="24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4762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sz="36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LMWH</a:t>
            </a:r>
            <a:r>
              <a:rPr lang="cs-CZ" dirty="0" smtClean="0"/>
              <a:t> </a:t>
            </a:r>
          </a:p>
        </p:txBody>
      </p:sp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1331913" y="5516563"/>
            <a:ext cx="722153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cs-CZ" sz="1200" b="1" dirty="0" err="1" smtClean="0">
                <a:solidFill>
                  <a:srgbClr val="0000CC"/>
                </a:solidFill>
              </a:rPr>
              <a:t>Linear</a:t>
            </a:r>
            <a:r>
              <a:rPr lang="cs-CZ" sz="1200" b="1" dirty="0" smtClean="0">
                <a:solidFill>
                  <a:srgbClr val="0000CC"/>
                </a:solidFill>
              </a:rPr>
              <a:t> </a:t>
            </a:r>
            <a:r>
              <a:rPr lang="cs-CZ" sz="1200" b="1" dirty="0" smtClean="0">
                <a:solidFill>
                  <a:srgbClr val="0000CC"/>
                </a:solidFill>
              </a:rPr>
              <a:t>trend:</a:t>
            </a:r>
            <a:r>
              <a:rPr lang="cs-CZ" sz="1200" b="1" dirty="0" smtClean="0">
                <a:solidFill>
                  <a:srgbClr val="000000"/>
                </a:solidFill>
              </a:rPr>
              <a:t> </a:t>
            </a:r>
            <a:r>
              <a:rPr lang="cs-CZ" sz="1200" b="1" dirty="0" err="1" smtClean="0">
                <a:solidFill>
                  <a:srgbClr val="000000"/>
                </a:solidFill>
              </a:rPr>
              <a:t>n.s</a:t>
            </a:r>
            <a:r>
              <a:rPr lang="cs-CZ" sz="1200" b="1" dirty="0" smtClean="0">
                <a:solidFill>
                  <a:srgbClr val="000000"/>
                </a:solidFill>
              </a:rPr>
              <a:t>.</a:t>
            </a:r>
          </a:p>
        </p:txBody>
      </p:sp>
      <p:graphicFrame>
        <p:nvGraphicFramePr>
          <p:cNvPr id="7170" name="Object 7"/>
          <p:cNvGraphicFramePr>
            <a:graphicFrameLocks noGrp="1" noChangeAspect="1"/>
          </p:cNvGraphicFramePr>
          <p:nvPr>
            <p:ph idx="1"/>
          </p:nvPr>
        </p:nvGraphicFramePr>
        <p:xfrm>
          <a:off x="1547813" y="1592263"/>
          <a:ext cx="6408737" cy="3921125"/>
        </p:xfrm>
        <a:graphic>
          <a:graphicData uri="http://schemas.openxmlformats.org/presentationml/2006/ole">
            <p:oleObj spid="_x0000_s77826" name="Graf" r:id="rId3" imgW="4219446" imgH="2581375" progId="Excel.Chart.8">
              <p:embed/>
            </p:oleObj>
          </a:graphicData>
        </a:graphic>
      </p:graphicFrame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0" y="0"/>
            <a:ext cx="66479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Pharmacotherapy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within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24 </a:t>
            </a: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hours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after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admission</a:t>
            </a:r>
            <a:r>
              <a:rPr lang="cs-CZ" sz="24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cs-CZ" sz="24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4762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sz="36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Heparin</a:t>
            </a:r>
            <a:r>
              <a:rPr lang="cs-CZ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1187450" y="5373688"/>
            <a:ext cx="82296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cs-CZ" sz="1200" b="1" dirty="0" err="1" smtClean="0">
                <a:solidFill>
                  <a:srgbClr val="0000CC"/>
                </a:solidFill>
              </a:rPr>
              <a:t>Linear</a:t>
            </a:r>
            <a:r>
              <a:rPr lang="cs-CZ" sz="1200" b="1" dirty="0" smtClean="0">
                <a:solidFill>
                  <a:srgbClr val="0000CC"/>
                </a:solidFill>
              </a:rPr>
              <a:t> </a:t>
            </a:r>
            <a:r>
              <a:rPr lang="cs-CZ" sz="1200" b="1" dirty="0" smtClean="0">
                <a:solidFill>
                  <a:srgbClr val="0000CC"/>
                </a:solidFill>
              </a:rPr>
              <a:t>trend:</a:t>
            </a:r>
            <a:r>
              <a:rPr lang="cs-CZ" sz="1200" b="1" dirty="0" smtClean="0">
                <a:solidFill>
                  <a:srgbClr val="000000"/>
                </a:solidFill>
              </a:rPr>
              <a:t> </a:t>
            </a:r>
            <a:r>
              <a:rPr lang="cs-CZ" sz="1200" b="1" i="1" dirty="0" smtClean="0">
                <a:solidFill>
                  <a:srgbClr val="000000"/>
                </a:solidFill>
              </a:rPr>
              <a:t>p</a:t>
            </a:r>
            <a:r>
              <a:rPr lang="cs-CZ" sz="1200" b="1" dirty="0" smtClean="0">
                <a:solidFill>
                  <a:srgbClr val="000000"/>
                </a:solidFill>
              </a:rPr>
              <a:t>=0,036</a:t>
            </a:r>
          </a:p>
        </p:txBody>
      </p:sp>
      <p:graphicFrame>
        <p:nvGraphicFramePr>
          <p:cNvPr id="8194" name="Object 9"/>
          <p:cNvGraphicFramePr>
            <a:graphicFrameLocks noGrp="1" noChangeAspect="1"/>
          </p:cNvGraphicFramePr>
          <p:nvPr>
            <p:ph idx="1"/>
          </p:nvPr>
        </p:nvGraphicFramePr>
        <p:xfrm>
          <a:off x="1403350" y="1455738"/>
          <a:ext cx="6556375" cy="3922712"/>
        </p:xfrm>
        <a:graphic>
          <a:graphicData uri="http://schemas.openxmlformats.org/presentationml/2006/ole">
            <p:oleObj spid="_x0000_s78850" name="Graf" r:id="rId3" imgW="4219446" imgH="2524149" progId="Excel.Chart.8">
              <p:embed/>
            </p:oleObj>
          </a:graphicData>
        </a:graphic>
      </p:graphicFrame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0" y="0"/>
            <a:ext cx="66479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Pharmacotherapy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within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24 </a:t>
            </a: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hours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after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admission</a:t>
            </a:r>
            <a:r>
              <a:rPr lang="cs-CZ" sz="24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cs-CZ" sz="24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372475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sz="32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Fondaparinux</a:t>
            </a:r>
            <a:r>
              <a:rPr lang="cs-CZ" sz="4800" dirty="0" smtClean="0"/>
              <a:t> </a:t>
            </a:r>
          </a:p>
        </p:txBody>
      </p:sp>
      <p:sp>
        <p:nvSpPr>
          <p:cNvPr id="9220" name="Rectangle 3"/>
          <p:cNvSpPr>
            <a:spLocks noChangeArrowheads="1"/>
          </p:cNvSpPr>
          <p:nvPr/>
        </p:nvSpPr>
        <p:spPr bwMode="auto">
          <a:xfrm>
            <a:off x="1403350" y="5516563"/>
            <a:ext cx="43211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cs-CZ" sz="1200" b="1" dirty="0" err="1" smtClean="0">
                <a:solidFill>
                  <a:srgbClr val="0000CC"/>
                </a:solidFill>
              </a:rPr>
              <a:t>Linear</a:t>
            </a:r>
            <a:r>
              <a:rPr lang="cs-CZ" sz="1200" b="1" dirty="0" smtClean="0">
                <a:solidFill>
                  <a:srgbClr val="0000CC"/>
                </a:solidFill>
              </a:rPr>
              <a:t> </a:t>
            </a:r>
            <a:r>
              <a:rPr lang="cs-CZ" sz="1200" b="1" dirty="0" smtClean="0">
                <a:solidFill>
                  <a:srgbClr val="0000CC"/>
                </a:solidFill>
              </a:rPr>
              <a:t>trend:</a:t>
            </a:r>
            <a:r>
              <a:rPr lang="cs-CZ" sz="1200" b="1" dirty="0" smtClean="0">
                <a:solidFill>
                  <a:srgbClr val="000000"/>
                </a:solidFill>
              </a:rPr>
              <a:t> </a:t>
            </a:r>
            <a:r>
              <a:rPr lang="en-GB" sz="1200" b="1" i="1" dirty="0" smtClean="0">
                <a:solidFill>
                  <a:srgbClr val="000000"/>
                </a:solidFill>
              </a:rPr>
              <a:t>p</a:t>
            </a:r>
            <a:r>
              <a:rPr lang="en-GB" sz="1200" b="1" dirty="0" smtClean="0">
                <a:solidFill>
                  <a:srgbClr val="000000"/>
                </a:solidFill>
              </a:rPr>
              <a:t>=0,01</a:t>
            </a:r>
            <a:r>
              <a:rPr lang="cs-CZ" sz="1200" b="1" dirty="0" smtClean="0">
                <a:solidFill>
                  <a:srgbClr val="000000"/>
                </a:solidFill>
              </a:rPr>
              <a:t>1</a:t>
            </a:r>
          </a:p>
        </p:txBody>
      </p:sp>
      <p:graphicFrame>
        <p:nvGraphicFramePr>
          <p:cNvPr id="9218" name="Object 8"/>
          <p:cNvGraphicFramePr>
            <a:graphicFrameLocks noGrp="1" noChangeAspect="1"/>
          </p:cNvGraphicFramePr>
          <p:nvPr>
            <p:ph idx="1"/>
          </p:nvPr>
        </p:nvGraphicFramePr>
        <p:xfrm>
          <a:off x="1730375" y="1511300"/>
          <a:ext cx="6370638" cy="3997325"/>
        </p:xfrm>
        <a:graphic>
          <a:graphicData uri="http://schemas.openxmlformats.org/presentationml/2006/ole">
            <p:oleObj spid="_x0000_s79874" name="Graf" r:id="rId3" imgW="4219446" imgH="2648048" progId="Excel.Chart.8">
              <p:embed/>
            </p:oleObj>
          </a:graphicData>
        </a:graphic>
      </p:graphicFrame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0" y="0"/>
            <a:ext cx="66479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Pharmacotherapy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within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24 </a:t>
            </a: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hours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after</a:t>
            </a:r>
            <a:r>
              <a:rPr lang="cs-CZ" sz="24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cs-CZ" sz="24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admission</a:t>
            </a:r>
            <a:r>
              <a:rPr lang="cs-CZ" sz="24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cs-CZ" sz="24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76517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cs-CZ" sz="28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Pharmacotherapy</a:t>
            </a:r>
            <a:r>
              <a:rPr lang="cs-CZ" sz="28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cs-CZ" sz="28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within</a:t>
            </a:r>
            <a:r>
              <a:rPr lang="cs-CZ" sz="28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cs-CZ" sz="28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24 </a:t>
            </a:r>
            <a:r>
              <a:rPr lang="cs-CZ" sz="28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hours</a:t>
            </a:r>
            <a:r>
              <a:rPr lang="cs-CZ" sz="28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cs-CZ" sz="28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after</a:t>
            </a:r>
            <a:r>
              <a:rPr lang="cs-CZ" sz="28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cs-CZ" sz="28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admission</a:t>
            </a:r>
            <a:r>
              <a:rPr lang="cs-CZ" sz="28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cs-CZ" sz="28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8105" name="Rectangle 217"/>
          <p:cNvSpPr>
            <a:spLocks noChangeArrowheads="1"/>
          </p:cNvSpPr>
          <p:nvPr/>
        </p:nvSpPr>
        <p:spPr bwMode="auto">
          <a:xfrm>
            <a:off x="395288" y="5589588"/>
            <a:ext cx="84248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dirty="0" smtClean="0">
                <a:solidFill>
                  <a:srgbClr val="000000"/>
                </a:solidFill>
              </a:rPr>
              <a:t>* </a:t>
            </a:r>
            <a:r>
              <a:rPr lang="cs-CZ" sz="1400" b="1" i="1" dirty="0">
                <a:solidFill>
                  <a:srgbClr val="000000"/>
                </a:solidFill>
              </a:rPr>
              <a:t>p</a:t>
            </a:r>
            <a:r>
              <a:rPr lang="en-US" sz="1400" b="1" dirty="0">
                <a:solidFill>
                  <a:srgbClr val="000000"/>
                </a:solidFill>
              </a:rPr>
              <a:t>&lt;0,05</a:t>
            </a:r>
            <a:r>
              <a:rPr lang="cs-CZ" sz="1400" b="1" dirty="0">
                <a:solidFill>
                  <a:srgbClr val="000000"/>
                </a:solidFill>
              </a:rPr>
              <a:t>; </a:t>
            </a:r>
            <a:r>
              <a:rPr lang="en-US" sz="1400" b="1" dirty="0">
                <a:solidFill>
                  <a:srgbClr val="000000"/>
                </a:solidFill>
              </a:rPr>
              <a:t>*</a:t>
            </a:r>
            <a:r>
              <a:rPr lang="cs-CZ" sz="1400" b="1" dirty="0">
                <a:solidFill>
                  <a:srgbClr val="000000"/>
                </a:solidFill>
              </a:rPr>
              <a:t>* </a:t>
            </a:r>
            <a:r>
              <a:rPr lang="cs-CZ" sz="1400" b="1" i="1" dirty="0">
                <a:solidFill>
                  <a:srgbClr val="000000"/>
                </a:solidFill>
              </a:rPr>
              <a:t>p</a:t>
            </a:r>
            <a:r>
              <a:rPr lang="en-US" sz="1400" b="1" dirty="0">
                <a:solidFill>
                  <a:srgbClr val="000000"/>
                </a:solidFill>
              </a:rPr>
              <a:t>&lt;0,01</a:t>
            </a:r>
            <a:r>
              <a:rPr lang="cs-CZ" sz="1400" b="1" dirty="0">
                <a:solidFill>
                  <a:srgbClr val="000000"/>
                </a:solidFill>
              </a:rPr>
              <a:t>; </a:t>
            </a:r>
            <a:r>
              <a:rPr lang="en-US" sz="1400" b="1" dirty="0">
                <a:solidFill>
                  <a:srgbClr val="000000"/>
                </a:solidFill>
              </a:rPr>
              <a:t>*** </a:t>
            </a:r>
            <a:r>
              <a:rPr lang="cs-CZ" sz="1400" b="1" i="1" dirty="0">
                <a:solidFill>
                  <a:srgbClr val="000000"/>
                </a:solidFill>
              </a:rPr>
              <a:t>p</a:t>
            </a:r>
            <a:r>
              <a:rPr lang="en-US" sz="1400" b="1" dirty="0">
                <a:solidFill>
                  <a:srgbClr val="000000"/>
                </a:solidFill>
              </a:rPr>
              <a:t>&lt;0,001</a:t>
            </a:r>
            <a:r>
              <a:rPr lang="en-US" sz="1300" b="1" dirty="0">
                <a:solidFill>
                  <a:srgbClr val="000000"/>
                </a:solidFill>
              </a:rPr>
              <a:t> </a:t>
            </a:r>
            <a:br>
              <a:rPr lang="en-US" sz="1300" b="1" dirty="0">
                <a:solidFill>
                  <a:srgbClr val="000000"/>
                </a:solidFill>
              </a:rPr>
            </a:br>
            <a:r>
              <a:rPr lang="cs-CZ" sz="1300" b="1" dirty="0">
                <a:solidFill>
                  <a:srgbClr val="FF0000"/>
                </a:solidFill>
              </a:rPr>
              <a:t/>
            </a:r>
            <a:br>
              <a:rPr lang="cs-CZ" sz="1300" b="1" dirty="0">
                <a:solidFill>
                  <a:srgbClr val="FF0000"/>
                </a:solidFill>
              </a:rPr>
            </a:br>
            <a:endParaRPr lang="cs-CZ" sz="1300" b="1" dirty="0">
              <a:solidFill>
                <a:srgbClr val="FF0000"/>
              </a:solidFill>
            </a:endParaRPr>
          </a:p>
        </p:txBody>
      </p:sp>
      <p:graphicFrame>
        <p:nvGraphicFramePr>
          <p:cNvPr id="38330" name="Group 442"/>
          <p:cNvGraphicFramePr>
            <a:graphicFrameLocks noGrp="1"/>
          </p:cNvGraphicFramePr>
          <p:nvPr>
            <p:ph type="tbl" idx="1"/>
          </p:nvPr>
        </p:nvGraphicFramePr>
        <p:xfrm>
          <a:off x="395288" y="1773238"/>
          <a:ext cx="8424862" cy="3483295"/>
        </p:xfrm>
        <a:graphic>
          <a:graphicData uri="http://schemas.openxmlformats.org/drawingml/2006/table">
            <a:tbl>
              <a:tblPr/>
              <a:tblGrid>
                <a:gridCol w="1662112"/>
                <a:gridCol w="965200"/>
                <a:gridCol w="968375"/>
                <a:gridCol w="965200"/>
                <a:gridCol w="965200"/>
                <a:gridCol w="966788"/>
                <a:gridCol w="965200"/>
                <a:gridCol w="966787"/>
              </a:tblGrid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% </a:t>
                      </a:r>
                      <a:endParaRPr kumimoji="0" lang="cs-C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Males</a:t>
                      </a:r>
                      <a:endParaRPr kumimoji="0" lang="cs-C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Females</a:t>
                      </a:r>
                      <a:endParaRPr kumimoji="0" 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&lt;=</a:t>
                      </a: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70 y</a:t>
                      </a:r>
                      <a:endParaRPr kumimoji="0" lang="cs-C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&gt;70 </a:t>
                      </a: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y</a:t>
                      </a:r>
                      <a:endParaRPr kumimoji="0" lang="cs-C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STEMI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NSTEMI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Aspirin 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90,8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88,4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92,7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87,4</a:t>
                      </a: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***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92,9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89,7</a:t>
                      </a: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*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94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Clopidogrel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69,6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60,8</a:t>
                      </a: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**</a:t>
                      </a: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74,2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58,9</a:t>
                      </a: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***</a:t>
                      </a:r>
                    </a:p>
                  </a:txBody>
                  <a:tcPr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77,4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65,4</a:t>
                      </a: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***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Heparin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25,8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19,6</a:t>
                      </a: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*</a:t>
                      </a:r>
                    </a:p>
                  </a:txBody>
                  <a:tcPr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28,2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19,1</a:t>
                      </a: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***</a:t>
                      </a:r>
                    </a:p>
                  </a:txBody>
                  <a:tcPr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53,5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16,0</a:t>
                      </a: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***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LMWH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60,7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65,5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59,8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65,2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42,3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66,2</a:t>
                      </a: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***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BB</a:t>
                      </a:r>
                    </a:p>
                  </a:txBody>
                  <a:tcPr anchor="b" horzOverflow="overflow">
                    <a:lnL cap="flat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</a:rPr>
                        <a:t>66,6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65,1</a:t>
                      </a:r>
                    </a:p>
                  </a:txBody>
                  <a:tcPr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</a:rPr>
                        <a:t>67,6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64,6</a:t>
                      </a:r>
                      <a:r>
                        <a:rPr kumimoji="0" 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*</a:t>
                      </a:r>
                    </a:p>
                  </a:txBody>
                  <a:tcPr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</a:rPr>
                        <a:t>52,1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67,7</a:t>
                      </a:r>
                      <a:r>
                        <a:rPr kumimoji="0" 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***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Fondaparinux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16,0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15,2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16,3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15,0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 9,3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19,5</a:t>
                      </a: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***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ACEI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59,6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60,2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60,1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59,5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47,3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60,3</a:t>
                      </a: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***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Statin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66,6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64,1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70,2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61,6</a:t>
                      </a: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***</a:t>
                      </a:r>
                    </a:p>
                  </a:txBody>
                  <a:tcPr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53,8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65,6</a:t>
                      </a: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***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765175"/>
            <a:ext cx="8229600" cy="927100"/>
          </a:xfrm>
        </p:spPr>
        <p:txBody>
          <a:bodyPr/>
          <a:lstStyle/>
          <a:p>
            <a:pPr eaLnBrk="1" hangingPunct="1">
              <a:defRPr/>
            </a:pPr>
            <a:r>
              <a:rPr lang="cs-CZ" sz="36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Aspirin</a:t>
            </a:r>
            <a:endParaRPr lang="cs-CZ" sz="3600" dirty="0" smtClean="0"/>
          </a:p>
        </p:txBody>
      </p:sp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1331913" y="5373688"/>
            <a:ext cx="489743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cs-CZ" sz="1200" b="1" dirty="0" err="1" smtClean="0">
                <a:solidFill>
                  <a:srgbClr val="0000CC"/>
                </a:solidFill>
              </a:rPr>
              <a:t>Linear</a:t>
            </a:r>
            <a:r>
              <a:rPr lang="cs-CZ" sz="1200" b="1" dirty="0" smtClean="0">
                <a:solidFill>
                  <a:srgbClr val="0000CC"/>
                </a:solidFill>
              </a:rPr>
              <a:t> </a:t>
            </a:r>
            <a:r>
              <a:rPr lang="cs-CZ" sz="1200" b="1" dirty="0" smtClean="0">
                <a:solidFill>
                  <a:srgbClr val="0000CC"/>
                </a:solidFill>
              </a:rPr>
              <a:t>trend:</a:t>
            </a:r>
            <a:r>
              <a:rPr lang="cs-CZ" sz="1200" b="1" dirty="0" smtClean="0">
                <a:solidFill>
                  <a:srgbClr val="000000"/>
                </a:solidFill>
              </a:rPr>
              <a:t> </a:t>
            </a:r>
            <a:r>
              <a:rPr lang="cs-CZ" sz="1200" b="1" dirty="0" err="1" smtClean="0">
                <a:solidFill>
                  <a:srgbClr val="000000"/>
                </a:solidFill>
              </a:rPr>
              <a:t>n.s</a:t>
            </a:r>
            <a:r>
              <a:rPr lang="cs-CZ" sz="1200" b="1" dirty="0" smtClean="0">
                <a:solidFill>
                  <a:srgbClr val="000000"/>
                </a:solidFill>
              </a:rPr>
              <a:t>. </a:t>
            </a:r>
          </a:p>
        </p:txBody>
      </p:sp>
      <p:graphicFrame>
        <p:nvGraphicFramePr>
          <p:cNvPr id="14338" name="Object 5"/>
          <p:cNvGraphicFramePr>
            <a:graphicFrameLocks noChangeAspect="1"/>
          </p:cNvGraphicFramePr>
          <p:nvPr>
            <p:ph idx="1"/>
          </p:nvPr>
        </p:nvGraphicFramePr>
        <p:xfrm>
          <a:off x="1619250" y="1679575"/>
          <a:ext cx="6337300" cy="3597275"/>
        </p:xfrm>
        <a:graphic>
          <a:graphicData uri="http://schemas.openxmlformats.org/presentationml/2006/ole">
            <p:oleObj spid="_x0000_s84994" name="Graf" r:id="rId3" imgW="4229164" imgH="2400249" progId="Excel.Chart.8">
              <p:embed/>
            </p:oleObj>
          </a:graphicData>
        </a:graphic>
      </p:graphicFrame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0" y="0"/>
            <a:ext cx="43428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s-CZ" sz="24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Discharge</a:t>
            </a:r>
            <a:r>
              <a:rPr lang="cs-CZ" sz="24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cs-CZ" sz="24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pharmacotherapy</a:t>
            </a:r>
            <a:endParaRPr lang="cs-CZ" sz="2400" b="1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765175"/>
            <a:ext cx="8229600" cy="927100"/>
          </a:xfrm>
        </p:spPr>
        <p:txBody>
          <a:bodyPr/>
          <a:lstStyle/>
          <a:p>
            <a:pPr eaLnBrk="1" hangingPunct="1">
              <a:defRPr/>
            </a:pPr>
            <a:r>
              <a:rPr lang="cs-CZ" sz="3600" b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Clopidogrel</a:t>
            </a:r>
            <a:r>
              <a:rPr lang="cs-CZ" smtClean="0"/>
              <a:t> </a:t>
            </a:r>
          </a:p>
        </p:txBody>
      </p:sp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1331913" y="5373688"/>
            <a:ext cx="489743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cs-CZ" sz="1200" b="1" dirty="0" err="1" smtClean="0">
                <a:solidFill>
                  <a:srgbClr val="0000CC"/>
                </a:solidFill>
              </a:rPr>
              <a:t>Linear</a:t>
            </a:r>
            <a:r>
              <a:rPr lang="cs-CZ" sz="1200" b="1" dirty="0" smtClean="0">
                <a:solidFill>
                  <a:srgbClr val="0000CC"/>
                </a:solidFill>
              </a:rPr>
              <a:t> </a:t>
            </a:r>
            <a:r>
              <a:rPr lang="cs-CZ" sz="1200" b="1" dirty="0" smtClean="0">
                <a:solidFill>
                  <a:srgbClr val="0000CC"/>
                </a:solidFill>
              </a:rPr>
              <a:t>trend:</a:t>
            </a:r>
            <a:r>
              <a:rPr lang="cs-CZ" sz="1200" b="1" dirty="0" smtClean="0">
                <a:solidFill>
                  <a:srgbClr val="000000"/>
                </a:solidFill>
              </a:rPr>
              <a:t> </a:t>
            </a:r>
            <a:r>
              <a:rPr lang="cs-CZ" sz="1200" b="1" dirty="0" err="1" smtClean="0">
                <a:solidFill>
                  <a:srgbClr val="000000"/>
                </a:solidFill>
              </a:rPr>
              <a:t>n.s</a:t>
            </a:r>
            <a:r>
              <a:rPr lang="cs-CZ" sz="1200" b="1" dirty="0" smtClean="0">
                <a:solidFill>
                  <a:srgbClr val="000000"/>
                </a:solidFill>
              </a:rPr>
              <a:t>. </a:t>
            </a:r>
          </a:p>
        </p:txBody>
      </p:sp>
      <p:graphicFrame>
        <p:nvGraphicFramePr>
          <p:cNvPr id="15362" name="Object 5"/>
          <p:cNvGraphicFramePr>
            <a:graphicFrameLocks noChangeAspect="1"/>
          </p:cNvGraphicFramePr>
          <p:nvPr>
            <p:ph idx="1"/>
          </p:nvPr>
        </p:nvGraphicFramePr>
        <p:xfrm>
          <a:off x="1547813" y="1587500"/>
          <a:ext cx="6624637" cy="3775075"/>
        </p:xfrm>
        <a:graphic>
          <a:graphicData uri="http://schemas.openxmlformats.org/presentationml/2006/ole">
            <p:oleObj spid="_x0000_s86018" name="Graf" r:id="rId3" imgW="4229164" imgH="2409697" progId="Excel.Chart.8">
              <p:embed/>
            </p:oleObj>
          </a:graphicData>
        </a:graphic>
      </p:graphicFrame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0" y="0"/>
            <a:ext cx="43428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s-CZ" sz="24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Discharge</a:t>
            </a:r>
            <a:r>
              <a:rPr lang="cs-CZ" sz="24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cs-CZ" sz="24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pharmacotherapy</a:t>
            </a:r>
            <a:endParaRPr lang="cs-CZ" sz="2400" b="1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770" name="Rectangle 2"/>
          <p:cNvSpPr>
            <a:spLocks noGrp="1" noChangeArrowheads="1"/>
          </p:cNvSpPr>
          <p:nvPr>
            <p:ph type="title"/>
          </p:nvPr>
        </p:nvSpPr>
        <p:spPr>
          <a:xfrm>
            <a:off x="-468560" y="332656"/>
            <a:ext cx="8229600" cy="1143000"/>
          </a:xfrm>
        </p:spPr>
        <p:txBody>
          <a:bodyPr/>
          <a:lstStyle/>
          <a:p>
            <a:r>
              <a:rPr lang="cs-CZ" sz="3600" dirty="0" err="1"/>
              <a:t>Clopidogrel</a:t>
            </a:r>
            <a:r>
              <a:rPr lang="cs-CZ" sz="3600" dirty="0"/>
              <a:t> </a:t>
            </a:r>
            <a:r>
              <a:rPr lang="cs-CZ" sz="3600" dirty="0" smtClean="0"/>
              <a:t>on </a:t>
            </a:r>
            <a:r>
              <a:rPr lang="cs-CZ" sz="3600" dirty="0" err="1" smtClean="0"/>
              <a:t>discharge</a:t>
            </a:r>
            <a:r>
              <a:rPr lang="cs-CZ" sz="3600" dirty="0" smtClean="0"/>
              <a:t> – </a:t>
            </a:r>
            <a:br>
              <a:rPr lang="cs-CZ" sz="3600" dirty="0" smtClean="0"/>
            </a:br>
            <a:r>
              <a:rPr lang="cs-CZ" sz="3600" dirty="0" err="1" smtClean="0"/>
              <a:t>individual</a:t>
            </a:r>
            <a:r>
              <a:rPr lang="cs-CZ" sz="3600" dirty="0" smtClean="0"/>
              <a:t> </a:t>
            </a:r>
            <a:r>
              <a:rPr lang="cs-CZ" sz="3600" dirty="0" err="1" smtClean="0"/>
              <a:t>hospitals</a:t>
            </a:r>
            <a:endParaRPr lang="cs-CZ" sz="3600" dirty="0"/>
          </a:p>
        </p:txBody>
      </p:sp>
      <p:graphicFrame>
        <p:nvGraphicFramePr>
          <p:cNvPr id="1184771" name="Object 3"/>
          <p:cNvGraphicFramePr>
            <a:graphicFrameLocks noChangeAspect="1"/>
          </p:cNvGraphicFramePr>
          <p:nvPr>
            <p:ph idx="1"/>
          </p:nvPr>
        </p:nvGraphicFramePr>
        <p:xfrm>
          <a:off x="61913" y="1603375"/>
          <a:ext cx="8612187" cy="4524375"/>
        </p:xfrm>
        <a:graphic>
          <a:graphicData uri="http://schemas.openxmlformats.org/presentationml/2006/ole">
            <p:oleObj spid="_x0000_s101378" name="Graf" r:id="rId3" imgW="8648636" imgH="4543522" progId="MSGraph.Chart.8">
              <p:embed followColorScheme="full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765175"/>
            <a:ext cx="8229600" cy="927100"/>
          </a:xfrm>
        </p:spPr>
        <p:txBody>
          <a:bodyPr/>
          <a:lstStyle/>
          <a:p>
            <a:pPr eaLnBrk="1" hangingPunct="1">
              <a:defRPr/>
            </a:pPr>
            <a:r>
              <a:rPr lang="cs-CZ" sz="36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Betablockers</a:t>
            </a:r>
            <a:r>
              <a:rPr lang="cs-CZ" sz="3600" dirty="0" smtClean="0"/>
              <a:t> </a:t>
            </a:r>
            <a:endParaRPr lang="cs-CZ" sz="3600" dirty="0" smtClean="0"/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1331913" y="5300663"/>
            <a:ext cx="489743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cs-CZ" sz="1200" b="1" dirty="0" err="1" smtClean="0">
                <a:solidFill>
                  <a:srgbClr val="0000CC"/>
                </a:solidFill>
              </a:rPr>
              <a:t>Linear</a:t>
            </a:r>
            <a:r>
              <a:rPr lang="cs-CZ" sz="1200" b="1" dirty="0" smtClean="0">
                <a:solidFill>
                  <a:srgbClr val="0000CC"/>
                </a:solidFill>
              </a:rPr>
              <a:t> </a:t>
            </a:r>
            <a:r>
              <a:rPr lang="cs-CZ" sz="1200" b="1" dirty="0" smtClean="0">
                <a:solidFill>
                  <a:srgbClr val="0000CC"/>
                </a:solidFill>
              </a:rPr>
              <a:t>trend:</a:t>
            </a:r>
            <a:r>
              <a:rPr lang="cs-CZ" sz="1200" b="1" dirty="0" smtClean="0">
                <a:solidFill>
                  <a:srgbClr val="000000"/>
                </a:solidFill>
              </a:rPr>
              <a:t> </a:t>
            </a:r>
            <a:r>
              <a:rPr lang="cs-CZ" sz="1200" b="1" dirty="0" err="1" smtClean="0">
                <a:solidFill>
                  <a:srgbClr val="000000"/>
                </a:solidFill>
              </a:rPr>
              <a:t>n.s</a:t>
            </a:r>
            <a:r>
              <a:rPr lang="cs-CZ" sz="1200" b="1" dirty="0" smtClean="0">
                <a:solidFill>
                  <a:srgbClr val="000000"/>
                </a:solidFill>
              </a:rPr>
              <a:t>. </a:t>
            </a:r>
          </a:p>
        </p:txBody>
      </p:sp>
      <p:graphicFrame>
        <p:nvGraphicFramePr>
          <p:cNvPr id="16386" name="Object 5"/>
          <p:cNvGraphicFramePr>
            <a:graphicFrameLocks noChangeAspect="1"/>
          </p:cNvGraphicFramePr>
          <p:nvPr>
            <p:ph idx="1"/>
          </p:nvPr>
        </p:nvGraphicFramePr>
        <p:xfrm>
          <a:off x="1619250" y="1622425"/>
          <a:ext cx="6405563" cy="3657600"/>
        </p:xfrm>
        <a:graphic>
          <a:graphicData uri="http://schemas.openxmlformats.org/presentationml/2006/ole">
            <p:oleObj spid="_x0000_s87042" name="Graf" r:id="rId3" imgW="4219446" imgH="2409697" progId="Excel.Chart.8">
              <p:embed/>
            </p:oleObj>
          </a:graphicData>
        </a:graphic>
      </p:graphicFrame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0" y="0"/>
            <a:ext cx="43428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s-CZ" sz="24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Discharge</a:t>
            </a:r>
            <a:r>
              <a:rPr lang="cs-CZ" sz="24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cs-CZ" sz="24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pharmacotherapy</a:t>
            </a:r>
            <a:endParaRPr lang="cs-CZ" sz="2400" b="1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81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-684584" y="476672"/>
            <a:ext cx="8518525" cy="1143000"/>
          </a:xfrm>
        </p:spPr>
        <p:txBody>
          <a:bodyPr/>
          <a:lstStyle/>
          <a:p>
            <a:r>
              <a:rPr lang="cs-CZ" sz="3600" dirty="0" err="1" smtClean="0"/>
              <a:t>Betablockers</a:t>
            </a:r>
            <a:r>
              <a:rPr lang="cs-CZ" sz="3600" dirty="0" smtClean="0"/>
              <a:t> on </a:t>
            </a:r>
            <a:r>
              <a:rPr lang="cs-CZ" sz="3600" dirty="0" err="1" smtClean="0"/>
              <a:t>discharge</a:t>
            </a:r>
            <a:r>
              <a:rPr lang="cs-CZ" sz="3600" dirty="0" smtClean="0"/>
              <a:t> – </a:t>
            </a:r>
            <a:br>
              <a:rPr lang="cs-CZ" sz="3600" dirty="0" smtClean="0"/>
            </a:br>
            <a:r>
              <a:rPr lang="cs-CZ" sz="3600" dirty="0" err="1" smtClean="0"/>
              <a:t>individual</a:t>
            </a:r>
            <a:r>
              <a:rPr lang="cs-CZ" sz="3600" dirty="0" smtClean="0"/>
              <a:t> </a:t>
            </a:r>
            <a:r>
              <a:rPr lang="cs-CZ" sz="3600" dirty="0" err="1" smtClean="0"/>
              <a:t>hospitals</a:t>
            </a:r>
            <a:endParaRPr lang="cs-CZ" sz="3600" dirty="0"/>
          </a:p>
        </p:txBody>
      </p:sp>
      <p:graphicFrame>
        <p:nvGraphicFramePr>
          <p:cNvPr id="1186819" name="Object 1027"/>
          <p:cNvGraphicFramePr>
            <a:graphicFrameLocks noChangeAspect="1"/>
          </p:cNvGraphicFramePr>
          <p:nvPr>
            <p:ph idx="1"/>
          </p:nvPr>
        </p:nvGraphicFramePr>
        <p:xfrm>
          <a:off x="0" y="1628800"/>
          <a:ext cx="8612187" cy="4529137"/>
        </p:xfrm>
        <a:graphic>
          <a:graphicData uri="http://schemas.openxmlformats.org/presentationml/2006/ole">
            <p:oleObj spid="_x0000_s102402" name="Graf" r:id="rId3" imgW="8639188" imgH="4543522" progId="MSGraph.Chart.8">
              <p:embed followColorScheme="full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765175"/>
            <a:ext cx="8229600" cy="927100"/>
          </a:xfrm>
        </p:spPr>
        <p:txBody>
          <a:bodyPr/>
          <a:lstStyle/>
          <a:p>
            <a:pPr eaLnBrk="1" hangingPunct="1">
              <a:defRPr/>
            </a:pPr>
            <a:r>
              <a:rPr lang="cs-CZ" sz="3600" b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ACEI</a:t>
            </a:r>
            <a:endParaRPr lang="cs-CZ" sz="3600" smtClean="0"/>
          </a:p>
        </p:txBody>
      </p:sp>
      <p:sp>
        <p:nvSpPr>
          <p:cNvPr id="17412" name="Rectangle 3"/>
          <p:cNvSpPr>
            <a:spLocks noChangeArrowheads="1"/>
          </p:cNvSpPr>
          <p:nvPr/>
        </p:nvSpPr>
        <p:spPr bwMode="auto">
          <a:xfrm>
            <a:off x="1331913" y="5300663"/>
            <a:ext cx="489743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cs-CZ" sz="1200" b="1" dirty="0" err="1" smtClean="0">
                <a:solidFill>
                  <a:srgbClr val="0000CC"/>
                </a:solidFill>
              </a:rPr>
              <a:t>Linear</a:t>
            </a:r>
            <a:r>
              <a:rPr lang="cs-CZ" sz="1200" b="1" dirty="0" smtClean="0">
                <a:solidFill>
                  <a:srgbClr val="0000CC"/>
                </a:solidFill>
              </a:rPr>
              <a:t> </a:t>
            </a:r>
            <a:r>
              <a:rPr lang="cs-CZ" sz="1200" b="1" dirty="0" smtClean="0">
                <a:solidFill>
                  <a:srgbClr val="0000CC"/>
                </a:solidFill>
              </a:rPr>
              <a:t>trend:</a:t>
            </a:r>
            <a:r>
              <a:rPr lang="cs-CZ" sz="1200" b="1" dirty="0" smtClean="0">
                <a:solidFill>
                  <a:srgbClr val="000000"/>
                </a:solidFill>
              </a:rPr>
              <a:t> </a:t>
            </a:r>
            <a:r>
              <a:rPr lang="cs-CZ" sz="1200" b="1" i="1" dirty="0" smtClean="0">
                <a:solidFill>
                  <a:srgbClr val="000000"/>
                </a:solidFill>
              </a:rPr>
              <a:t>p</a:t>
            </a:r>
            <a:r>
              <a:rPr lang="cs-CZ" sz="1200" b="1" dirty="0" smtClean="0">
                <a:solidFill>
                  <a:srgbClr val="000000"/>
                </a:solidFill>
              </a:rPr>
              <a:t>=0,012</a:t>
            </a:r>
          </a:p>
        </p:txBody>
      </p:sp>
      <p:graphicFrame>
        <p:nvGraphicFramePr>
          <p:cNvPr id="17410" name="Object 5"/>
          <p:cNvGraphicFramePr>
            <a:graphicFrameLocks noChangeAspect="1"/>
          </p:cNvGraphicFramePr>
          <p:nvPr>
            <p:ph idx="1"/>
          </p:nvPr>
        </p:nvGraphicFramePr>
        <p:xfrm>
          <a:off x="1619250" y="1587500"/>
          <a:ext cx="6550025" cy="3752850"/>
        </p:xfrm>
        <a:graphic>
          <a:graphicData uri="http://schemas.openxmlformats.org/presentationml/2006/ole">
            <p:oleObj spid="_x0000_s88066" name="Graf" r:id="rId3" imgW="4238612" imgH="2428862" progId="Excel.Chart.8">
              <p:embed/>
            </p:oleObj>
          </a:graphicData>
        </a:graphic>
      </p:graphicFrame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0" y="0"/>
            <a:ext cx="43428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s-CZ" sz="24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Discharge</a:t>
            </a:r>
            <a:r>
              <a:rPr lang="cs-CZ" sz="24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cs-CZ" sz="24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pharmacotherapy</a:t>
            </a:r>
            <a:endParaRPr lang="cs-CZ" sz="2400" b="1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765175"/>
            <a:ext cx="8229600" cy="9271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Statin</a:t>
            </a:r>
            <a:endParaRPr lang="cs-CZ" sz="3600" smtClean="0"/>
          </a:p>
        </p:txBody>
      </p:sp>
      <p:sp>
        <p:nvSpPr>
          <p:cNvPr id="18436" name="Rectangle 3"/>
          <p:cNvSpPr>
            <a:spLocks noChangeArrowheads="1"/>
          </p:cNvSpPr>
          <p:nvPr/>
        </p:nvSpPr>
        <p:spPr bwMode="auto">
          <a:xfrm>
            <a:off x="1331913" y="5300663"/>
            <a:ext cx="489743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cs-CZ" sz="1200" b="1" dirty="0" err="1" smtClean="0">
                <a:solidFill>
                  <a:srgbClr val="0000CC"/>
                </a:solidFill>
              </a:rPr>
              <a:t>Linear</a:t>
            </a:r>
            <a:r>
              <a:rPr lang="cs-CZ" sz="1200" b="1" dirty="0" smtClean="0">
                <a:solidFill>
                  <a:srgbClr val="0000CC"/>
                </a:solidFill>
              </a:rPr>
              <a:t> </a:t>
            </a:r>
            <a:r>
              <a:rPr lang="cs-CZ" sz="1200" b="1" dirty="0" smtClean="0">
                <a:solidFill>
                  <a:srgbClr val="0000CC"/>
                </a:solidFill>
              </a:rPr>
              <a:t>trend:</a:t>
            </a:r>
            <a:r>
              <a:rPr lang="cs-CZ" sz="1200" b="1" dirty="0" smtClean="0">
                <a:solidFill>
                  <a:srgbClr val="000000"/>
                </a:solidFill>
              </a:rPr>
              <a:t> </a:t>
            </a:r>
            <a:r>
              <a:rPr lang="cs-CZ" sz="1200" b="1" i="1" dirty="0" smtClean="0">
                <a:solidFill>
                  <a:srgbClr val="000000"/>
                </a:solidFill>
              </a:rPr>
              <a:t>p</a:t>
            </a:r>
            <a:r>
              <a:rPr lang="en-US" sz="1200" b="1" i="1" dirty="0" smtClean="0">
                <a:solidFill>
                  <a:srgbClr val="000000"/>
                </a:solidFill>
              </a:rPr>
              <a:t>&lt;</a:t>
            </a:r>
            <a:r>
              <a:rPr lang="cs-CZ" sz="1200" b="1" dirty="0" smtClean="0">
                <a:solidFill>
                  <a:srgbClr val="000000"/>
                </a:solidFill>
              </a:rPr>
              <a:t>0,0</a:t>
            </a:r>
            <a:r>
              <a:rPr lang="en-US" sz="1200" b="1" dirty="0" smtClean="0">
                <a:solidFill>
                  <a:srgbClr val="000000"/>
                </a:solidFill>
              </a:rPr>
              <a:t>0</a:t>
            </a:r>
            <a:r>
              <a:rPr lang="cs-CZ" sz="1200" b="1" dirty="0" smtClean="0">
                <a:solidFill>
                  <a:srgbClr val="000000"/>
                </a:solidFill>
              </a:rPr>
              <a:t>1 </a:t>
            </a:r>
          </a:p>
        </p:txBody>
      </p:sp>
      <p:graphicFrame>
        <p:nvGraphicFramePr>
          <p:cNvPr id="18434" name="Object 5"/>
          <p:cNvGraphicFramePr>
            <a:graphicFrameLocks noChangeAspect="1"/>
          </p:cNvGraphicFramePr>
          <p:nvPr>
            <p:ph idx="1"/>
          </p:nvPr>
        </p:nvGraphicFramePr>
        <p:xfrm>
          <a:off x="1619250" y="1593850"/>
          <a:ext cx="6369050" cy="3671888"/>
        </p:xfrm>
        <a:graphic>
          <a:graphicData uri="http://schemas.openxmlformats.org/presentationml/2006/ole">
            <p:oleObj spid="_x0000_s89090" name="Graf" r:id="rId3" imgW="4229164" imgH="2438310" progId="Excel.Chart.8">
              <p:embed/>
            </p:oleObj>
          </a:graphicData>
        </a:graphic>
      </p:graphicFrame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0" y="0"/>
            <a:ext cx="43428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s-CZ" sz="24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Discharge</a:t>
            </a:r>
            <a:r>
              <a:rPr lang="cs-CZ" sz="24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cs-CZ" sz="24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pharmacotherapy</a:t>
            </a:r>
            <a:endParaRPr lang="cs-CZ" sz="2400" b="1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692150"/>
            <a:ext cx="8964613" cy="927100"/>
          </a:xfrm>
        </p:spPr>
        <p:txBody>
          <a:bodyPr/>
          <a:lstStyle/>
          <a:p>
            <a:pPr eaLnBrk="1" hangingPunct="1">
              <a:defRPr/>
            </a:pPr>
            <a:r>
              <a:rPr lang="cs-CZ" sz="28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Combination</a:t>
            </a:r>
            <a:r>
              <a:rPr lang="cs-CZ" sz="28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cs-CZ" sz="28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cs-CZ" sz="28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cs-CZ" sz="2000" dirty="0" smtClean="0"/>
              <a:t> </a:t>
            </a:r>
            <a:r>
              <a:rPr lang="cs-CZ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(aspirin, </a:t>
            </a:r>
            <a:r>
              <a:rPr lang="cs-CZ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clopidogrel</a:t>
            </a:r>
            <a:r>
              <a:rPr lang="cs-CZ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BB, ACEI, </a:t>
            </a:r>
            <a:r>
              <a:rPr lang="cs-CZ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statin</a:t>
            </a:r>
            <a:r>
              <a:rPr lang="cs-CZ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  <a:r>
              <a:rPr lang="cs-CZ" sz="28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19460" name="Rectangle 3"/>
          <p:cNvSpPr>
            <a:spLocks noChangeArrowheads="1"/>
          </p:cNvSpPr>
          <p:nvPr/>
        </p:nvSpPr>
        <p:spPr bwMode="auto">
          <a:xfrm>
            <a:off x="1331913" y="5300663"/>
            <a:ext cx="489743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cs-CZ" sz="1200" b="1" dirty="0" err="1" smtClean="0">
                <a:solidFill>
                  <a:srgbClr val="0000CC"/>
                </a:solidFill>
              </a:rPr>
              <a:t>Linear</a:t>
            </a:r>
            <a:r>
              <a:rPr lang="cs-CZ" sz="1200" b="1" dirty="0" smtClean="0">
                <a:solidFill>
                  <a:srgbClr val="0000CC"/>
                </a:solidFill>
              </a:rPr>
              <a:t> </a:t>
            </a:r>
            <a:r>
              <a:rPr lang="cs-CZ" sz="1200" b="1" dirty="0" smtClean="0">
                <a:solidFill>
                  <a:srgbClr val="0000CC"/>
                </a:solidFill>
              </a:rPr>
              <a:t>trend:</a:t>
            </a:r>
            <a:r>
              <a:rPr lang="cs-CZ" sz="1200" b="1" dirty="0" smtClean="0">
                <a:solidFill>
                  <a:srgbClr val="000000"/>
                </a:solidFill>
              </a:rPr>
              <a:t> </a:t>
            </a:r>
            <a:r>
              <a:rPr lang="cs-CZ" sz="1200" b="1" i="1" dirty="0" smtClean="0">
                <a:solidFill>
                  <a:srgbClr val="000000"/>
                </a:solidFill>
              </a:rPr>
              <a:t>p=</a:t>
            </a:r>
            <a:r>
              <a:rPr lang="cs-CZ" sz="1200" b="1" dirty="0" smtClean="0">
                <a:solidFill>
                  <a:srgbClr val="000000"/>
                </a:solidFill>
              </a:rPr>
              <a:t>0,010 </a:t>
            </a:r>
          </a:p>
        </p:txBody>
      </p:sp>
      <p:graphicFrame>
        <p:nvGraphicFramePr>
          <p:cNvPr id="19458" name="Object 4"/>
          <p:cNvGraphicFramePr>
            <a:graphicFrameLocks noChangeAspect="1"/>
          </p:cNvGraphicFramePr>
          <p:nvPr>
            <p:ph idx="1"/>
          </p:nvPr>
        </p:nvGraphicFramePr>
        <p:xfrm>
          <a:off x="1692275" y="1776413"/>
          <a:ext cx="6192838" cy="3378200"/>
        </p:xfrm>
        <a:graphic>
          <a:graphicData uri="http://schemas.openxmlformats.org/presentationml/2006/ole">
            <p:oleObj spid="_x0000_s90114" name="Graf" r:id="rId3" imgW="4191102" imgH="2286067" progId="Excel.Chart.8">
              <p:embed/>
            </p:oleObj>
          </a:graphicData>
        </a:graphic>
      </p:graphicFrame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0" y="0"/>
            <a:ext cx="43428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s-CZ" sz="24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Discharge</a:t>
            </a:r>
            <a:r>
              <a:rPr lang="cs-CZ" sz="24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cs-CZ" sz="24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pharmacotherapy</a:t>
            </a:r>
            <a:endParaRPr lang="cs-CZ" sz="2400" b="1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692696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cs-CZ" sz="28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Discharge</a:t>
            </a:r>
            <a:r>
              <a:rPr lang="cs-CZ" sz="28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cs-CZ" sz="28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pharmacotherapy</a:t>
            </a:r>
            <a:endParaRPr lang="cs-CZ" sz="2800" b="1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2312" name="Group 328"/>
          <p:cNvGraphicFramePr>
            <a:graphicFrameLocks noGrp="1"/>
          </p:cNvGraphicFramePr>
          <p:nvPr>
            <p:ph type="tbl" idx="1"/>
          </p:nvPr>
        </p:nvGraphicFramePr>
        <p:xfrm>
          <a:off x="611188" y="1844675"/>
          <a:ext cx="8229600" cy="3313114"/>
        </p:xfrm>
        <a:graphic>
          <a:graphicData uri="http://schemas.openxmlformats.org/drawingml/2006/table">
            <a:tbl>
              <a:tblPr/>
              <a:tblGrid>
                <a:gridCol w="1435100"/>
                <a:gridCol w="971550"/>
                <a:gridCol w="969962"/>
                <a:gridCol w="969963"/>
                <a:gridCol w="971550"/>
                <a:gridCol w="969962"/>
                <a:gridCol w="971550"/>
                <a:gridCol w="969963"/>
              </a:tblGrid>
              <a:tr h="498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% </a:t>
                      </a:r>
                      <a:endParaRPr kumimoji="0" lang="cs-C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Males</a:t>
                      </a:r>
                      <a:endParaRPr kumimoji="0" lang="cs-C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Females</a:t>
                      </a:r>
                      <a:endParaRPr kumimoji="0" 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&lt;=70 </a:t>
                      </a: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y</a:t>
                      </a:r>
                      <a:endParaRPr kumimoji="0" lang="cs-C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&gt;70 </a:t>
                      </a: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y</a:t>
                      </a:r>
                      <a:endParaRPr kumimoji="0" lang="cs-C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STEMI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NSTEMI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Aspirin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93,5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91,6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95,6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89,9</a:t>
                      </a:r>
                      <a:r>
                        <a:rPr kumimoji="0" 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***</a:t>
                      </a:r>
                    </a:p>
                  </a:txBody>
                  <a:tcPr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96,6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92,5</a:t>
                      </a:r>
                      <a:r>
                        <a:rPr kumimoji="0" 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***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Clopidogrel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74,2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62,9</a:t>
                      </a:r>
                      <a:r>
                        <a:rPr kumimoji="0" 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***</a:t>
                      </a:r>
                    </a:p>
                  </a:txBody>
                  <a:tcPr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78,5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60,9</a:t>
                      </a:r>
                      <a:r>
                        <a:rPr kumimoji="0" 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***</a:t>
                      </a:r>
                    </a:p>
                  </a:txBody>
                  <a:tcPr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87,3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71,6</a:t>
                      </a:r>
                      <a:r>
                        <a:rPr kumimoji="0" 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***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BB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85,2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83,4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86,0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83,0</a:t>
                      </a:r>
                      <a:r>
                        <a:rPr kumimoji="0" 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*</a:t>
                      </a:r>
                    </a:p>
                  </a:txBody>
                  <a:tcPr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86,1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84,0</a:t>
                      </a:r>
                      <a:endParaRPr kumimoji="0" lang="cs-C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ACEI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79,8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77,6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79,9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78,1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82,3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77,0</a:t>
                      </a:r>
                      <a:r>
                        <a:rPr kumimoji="0" 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** 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Statin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89,7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85,4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92,3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83,6</a:t>
                      </a:r>
                      <a:r>
                        <a:rPr kumimoji="0" 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***</a:t>
                      </a:r>
                    </a:p>
                  </a:txBody>
                  <a:tcPr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91,4</a:t>
                      </a:r>
                      <a:endParaRPr kumimoji="0" 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85,7</a:t>
                      </a:r>
                      <a:r>
                        <a:rPr kumimoji="0" 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**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2295" name="Rectangle 311"/>
          <p:cNvSpPr>
            <a:spLocks noChangeArrowheads="1"/>
          </p:cNvSpPr>
          <p:nvPr/>
        </p:nvSpPr>
        <p:spPr bwMode="auto">
          <a:xfrm>
            <a:off x="611188" y="5516563"/>
            <a:ext cx="828198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dirty="0" smtClean="0">
                <a:solidFill>
                  <a:srgbClr val="000000"/>
                </a:solidFill>
              </a:rPr>
              <a:t>* </a:t>
            </a:r>
            <a:r>
              <a:rPr lang="cs-CZ" sz="1400" b="1" i="1" dirty="0" smtClean="0">
                <a:solidFill>
                  <a:srgbClr val="000000"/>
                </a:solidFill>
              </a:rPr>
              <a:t>p</a:t>
            </a:r>
            <a:r>
              <a:rPr lang="en-US" sz="1400" b="1" dirty="0" smtClean="0">
                <a:solidFill>
                  <a:srgbClr val="000000"/>
                </a:solidFill>
              </a:rPr>
              <a:t>&lt;0,05</a:t>
            </a:r>
            <a:r>
              <a:rPr lang="cs-CZ" sz="1400" b="1" dirty="0" smtClean="0">
                <a:solidFill>
                  <a:srgbClr val="000000"/>
                </a:solidFill>
              </a:rPr>
              <a:t>; </a:t>
            </a:r>
            <a:r>
              <a:rPr lang="en-US" sz="1400" b="1" dirty="0" smtClean="0">
                <a:solidFill>
                  <a:srgbClr val="000000"/>
                </a:solidFill>
              </a:rPr>
              <a:t>*</a:t>
            </a:r>
            <a:r>
              <a:rPr lang="cs-CZ" sz="1400" b="1" dirty="0" smtClean="0">
                <a:solidFill>
                  <a:srgbClr val="000000"/>
                </a:solidFill>
              </a:rPr>
              <a:t>* </a:t>
            </a:r>
            <a:r>
              <a:rPr lang="cs-CZ" sz="1400" b="1" i="1" dirty="0" smtClean="0">
                <a:solidFill>
                  <a:srgbClr val="000000"/>
                </a:solidFill>
              </a:rPr>
              <a:t>p</a:t>
            </a:r>
            <a:r>
              <a:rPr lang="en-US" sz="1400" b="1" dirty="0" smtClean="0">
                <a:solidFill>
                  <a:srgbClr val="000000"/>
                </a:solidFill>
              </a:rPr>
              <a:t>&lt;0,01</a:t>
            </a:r>
            <a:r>
              <a:rPr lang="cs-CZ" sz="1400" b="1" dirty="0" smtClean="0">
                <a:solidFill>
                  <a:srgbClr val="000000"/>
                </a:solidFill>
              </a:rPr>
              <a:t>; </a:t>
            </a:r>
            <a:r>
              <a:rPr lang="en-US" sz="1400" b="1" dirty="0" smtClean="0">
                <a:solidFill>
                  <a:srgbClr val="000000"/>
                </a:solidFill>
              </a:rPr>
              <a:t>*** </a:t>
            </a:r>
            <a:r>
              <a:rPr lang="cs-CZ" sz="1400" b="1" i="1" dirty="0" smtClean="0">
                <a:solidFill>
                  <a:srgbClr val="000000"/>
                </a:solidFill>
              </a:rPr>
              <a:t>p</a:t>
            </a:r>
            <a:r>
              <a:rPr lang="en-US" sz="1400" b="1" dirty="0" smtClean="0">
                <a:solidFill>
                  <a:srgbClr val="000000"/>
                </a:solidFill>
              </a:rPr>
              <a:t>&lt;0,001</a:t>
            </a:r>
            <a:r>
              <a:rPr lang="en-US" sz="1300" b="1" dirty="0" smtClean="0">
                <a:solidFill>
                  <a:srgbClr val="000000"/>
                </a:solidFill>
              </a:rPr>
              <a:t> </a:t>
            </a:r>
            <a:br>
              <a:rPr lang="en-US" sz="1300" b="1" dirty="0" smtClean="0">
                <a:solidFill>
                  <a:srgbClr val="000000"/>
                </a:solidFill>
              </a:rPr>
            </a:br>
            <a:r>
              <a:rPr lang="cs-CZ" sz="1300" b="1" dirty="0" smtClean="0">
                <a:solidFill>
                  <a:srgbClr val="FF0000"/>
                </a:solidFill>
              </a:rPr>
              <a:t/>
            </a:r>
            <a:br>
              <a:rPr lang="cs-CZ" sz="1300" b="1" dirty="0" smtClean="0">
                <a:solidFill>
                  <a:srgbClr val="FF0000"/>
                </a:solidFill>
              </a:rPr>
            </a:br>
            <a:endParaRPr lang="cs-CZ" sz="13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dirty="0" err="1" smtClean="0"/>
              <a:t>Conclusion</a:t>
            </a:r>
            <a:endParaRPr lang="cs-CZ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cs-CZ" sz="2800" dirty="0" err="1" smtClean="0"/>
              <a:t>Unsatisfactory</a:t>
            </a:r>
            <a:r>
              <a:rPr lang="cs-CZ" sz="2800" dirty="0" smtClean="0"/>
              <a:t> </a:t>
            </a:r>
            <a:r>
              <a:rPr lang="cs-CZ" sz="2800" dirty="0" err="1" smtClean="0"/>
              <a:t>prehospital</a:t>
            </a:r>
            <a:r>
              <a:rPr lang="cs-CZ" sz="2800" dirty="0" smtClean="0"/>
              <a:t> </a:t>
            </a:r>
            <a:r>
              <a:rPr lang="cs-CZ" sz="2800" dirty="0" err="1" smtClean="0"/>
              <a:t>pharmacotherapy</a:t>
            </a:r>
            <a:r>
              <a:rPr lang="cs-CZ" sz="2800" dirty="0" smtClean="0"/>
              <a:t> </a:t>
            </a:r>
          </a:p>
          <a:p>
            <a:pPr eaLnBrk="1" hangingPunct="1"/>
            <a:r>
              <a:rPr lang="cs-CZ" sz="2800" dirty="0" smtClean="0"/>
              <a:t>In-</a:t>
            </a:r>
            <a:r>
              <a:rPr lang="cs-CZ" sz="2800" dirty="0" err="1" smtClean="0"/>
              <a:t>hospital</a:t>
            </a:r>
            <a:r>
              <a:rPr lang="cs-CZ" sz="2800" dirty="0" smtClean="0"/>
              <a:t> </a:t>
            </a:r>
            <a:r>
              <a:rPr lang="cs-CZ" sz="2800" dirty="0" err="1" smtClean="0"/>
              <a:t>pharmacotherapy</a:t>
            </a:r>
            <a:r>
              <a:rPr lang="cs-CZ" sz="2800" dirty="0" smtClean="0"/>
              <a:t> </a:t>
            </a:r>
            <a:r>
              <a:rPr lang="cs-CZ" sz="2800" dirty="0" err="1" smtClean="0"/>
              <a:t>is</a:t>
            </a:r>
            <a:r>
              <a:rPr lang="cs-CZ" sz="2800" dirty="0" smtClean="0"/>
              <a:t> </a:t>
            </a:r>
            <a:r>
              <a:rPr lang="cs-CZ" sz="2800" dirty="0" err="1" smtClean="0"/>
              <a:t>relatively</a:t>
            </a:r>
            <a:r>
              <a:rPr lang="cs-CZ" sz="2800" dirty="0" smtClean="0"/>
              <a:t> </a:t>
            </a:r>
            <a:r>
              <a:rPr lang="cs-CZ" sz="2800" dirty="0" err="1" smtClean="0"/>
              <a:t>good</a:t>
            </a:r>
            <a:r>
              <a:rPr lang="cs-CZ" sz="2800" dirty="0" smtClean="0"/>
              <a:t> </a:t>
            </a:r>
          </a:p>
          <a:p>
            <a:pPr eaLnBrk="1" hangingPunct="1">
              <a:buNone/>
            </a:pPr>
            <a:r>
              <a:rPr lang="cs-CZ" sz="2800" dirty="0" smtClean="0"/>
              <a:t> </a:t>
            </a:r>
            <a:r>
              <a:rPr lang="cs-CZ" sz="2800" dirty="0" smtClean="0"/>
              <a:t>   (</a:t>
            </a:r>
            <a:r>
              <a:rPr lang="cs-CZ" sz="2800" dirty="0" err="1" smtClean="0"/>
              <a:t>exc</a:t>
            </a:r>
            <a:r>
              <a:rPr lang="cs-CZ" sz="2800" dirty="0" smtClean="0"/>
              <a:t>. </a:t>
            </a:r>
            <a:r>
              <a:rPr lang="cs-CZ" sz="2800" dirty="0" err="1" smtClean="0"/>
              <a:t>elderly</a:t>
            </a:r>
            <a:r>
              <a:rPr lang="cs-CZ" sz="2800" dirty="0" smtClean="0"/>
              <a:t>, </a:t>
            </a:r>
            <a:r>
              <a:rPr lang="cs-CZ" sz="2800" dirty="0" err="1" smtClean="0"/>
              <a:t>females</a:t>
            </a:r>
            <a:r>
              <a:rPr lang="cs-CZ" sz="2800" dirty="0" smtClean="0"/>
              <a:t>, NONSTEMI)</a:t>
            </a:r>
          </a:p>
          <a:p>
            <a:pPr eaLnBrk="1" hangingPunct="1"/>
            <a:r>
              <a:rPr lang="cs-CZ" sz="2800" dirty="0" err="1" smtClean="0"/>
              <a:t>Interhospital</a:t>
            </a:r>
            <a:r>
              <a:rPr lang="cs-CZ" sz="2800" dirty="0" smtClean="0"/>
              <a:t> variability in </a:t>
            </a:r>
            <a:r>
              <a:rPr lang="cs-CZ" sz="2800" dirty="0" err="1" smtClean="0"/>
              <a:t>the</a:t>
            </a:r>
            <a:r>
              <a:rPr lang="cs-CZ" sz="2800" dirty="0" smtClean="0"/>
              <a:t> </a:t>
            </a:r>
            <a:r>
              <a:rPr lang="cs-CZ" sz="2800" dirty="0" err="1" smtClean="0"/>
              <a:t>quality</a:t>
            </a:r>
            <a:r>
              <a:rPr lang="cs-CZ" sz="2800" dirty="0" smtClean="0"/>
              <a:t> </a:t>
            </a:r>
            <a:r>
              <a:rPr lang="cs-CZ" sz="2800" dirty="0" err="1" smtClean="0"/>
              <a:t>of</a:t>
            </a:r>
            <a:r>
              <a:rPr lang="cs-CZ" sz="2800" dirty="0" smtClean="0"/>
              <a:t> care</a:t>
            </a:r>
          </a:p>
          <a:p>
            <a:pPr eaLnBrk="1" hangingPunct="1"/>
            <a:r>
              <a:rPr lang="cs-CZ" sz="2800" dirty="0" err="1" smtClean="0"/>
              <a:t>Improvement</a:t>
            </a:r>
            <a:r>
              <a:rPr lang="cs-CZ" sz="2800" dirty="0" smtClean="0"/>
              <a:t> in </a:t>
            </a:r>
            <a:r>
              <a:rPr lang="cs-CZ" sz="2800" dirty="0" err="1" smtClean="0"/>
              <a:t>some</a:t>
            </a:r>
            <a:r>
              <a:rPr lang="cs-CZ" sz="2800" dirty="0" smtClean="0"/>
              <a:t> </a:t>
            </a:r>
            <a:r>
              <a:rPr lang="cs-CZ" sz="2800" dirty="0" err="1" smtClean="0"/>
              <a:t>recommended</a:t>
            </a:r>
            <a:r>
              <a:rPr lang="cs-CZ" sz="2800" dirty="0" smtClean="0"/>
              <a:t> </a:t>
            </a:r>
            <a:r>
              <a:rPr lang="cs-CZ" sz="2800" dirty="0" err="1" smtClean="0"/>
              <a:t>therapies</a:t>
            </a:r>
            <a:r>
              <a:rPr lang="cs-CZ" sz="2800" dirty="0" smtClean="0"/>
              <a:t> </a:t>
            </a:r>
            <a:r>
              <a:rPr lang="cs-CZ" sz="2800" dirty="0" smtClean="0"/>
              <a:t>(</a:t>
            </a:r>
            <a:r>
              <a:rPr lang="cs-CZ" sz="2800" dirty="0" err="1" smtClean="0"/>
              <a:t>statins</a:t>
            </a:r>
            <a:r>
              <a:rPr lang="cs-CZ" sz="2800" dirty="0" smtClean="0"/>
              <a:t>, </a:t>
            </a:r>
            <a:r>
              <a:rPr lang="cs-CZ" sz="2800" dirty="0" err="1" smtClean="0"/>
              <a:t>clopidogrel</a:t>
            </a:r>
            <a:r>
              <a:rPr lang="cs-CZ" sz="2800" dirty="0" smtClean="0"/>
              <a:t> </a:t>
            </a:r>
            <a:r>
              <a:rPr lang="cs-CZ" sz="2800" dirty="0" smtClean="0"/>
              <a:t>in </a:t>
            </a:r>
            <a:r>
              <a:rPr lang="cs-CZ" sz="2800" dirty="0" err="1" smtClean="0"/>
              <a:t>the</a:t>
            </a:r>
            <a:r>
              <a:rPr lang="cs-CZ" sz="2800" dirty="0" smtClean="0"/>
              <a:t> </a:t>
            </a:r>
            <a:r>
              <a:rPr lang="cs-CZ" sz="2800" dirty="0" err="1" smtClean="0"/>
              <a:t>acute</a:t>
            </a:r>
            <a:r>
              <a:rPr lang="cs-CZ" sz="2800" dirty="0" smtClean="0"/>
              <a:t> </a:t>
            </a:r>
            <a:r>
              <a:rPr lang="cs-CZ" sz="2800" dirty="0" err="1" smtClean="0"/>
              <a:t>phase</a:t>
            </a:r>
            <a:r>
              <a:rPr lang="cs-CZ" sz="2800" dirty="0" smtClean="0"/>
              <a:t>) </a:t>
            </a:r>
            <a:r>
              <a:rPr lang="cs-CZ" sz="2800" dirty="0" err="1" smtClean="0"/>
              <a:t>over</a:t>
            </a:r>
            <a:r>
              <a:rPr lang="cs-CZ" sz="2800" dirty="0" smtClean="0"/>
              <a:t> </a:t>
            </a:r>
            <a:r>
              <a:rPr lang="cs-CZ" sz="2800" dirty="0" err="1" smtClean="0"/>
              <a:t>short</a:t>
            </a:r>
            <a:r>
              <a:rPr lang="cs-CZ" sz="2800" dirty="0" smtClean="0"/>
              <a:t> </a:t>
            </a:r>
            <a:r>
              <a:rPr lang="cs-CZ" sz="2800" dirty="0" err="1" smtClean="0"/>
              <a:t>time</a:t>
            </a:r>
            <a:r>
              <a:rPr lang="cs-CZ" sz="2800" smtClean="0"/>
              <a:t> period</a:t>
            </a:r>
            <a:endParaRPr lang="cs-CZ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cs-CZ" dirty="0" err="1" smtClean="0"/>
              <a:t>Thank</a:t>
            </a:r>
            <a:r>
              <a:rPr lang="cs-CZ" dirty="0" smtClean="0"/>
              <a:t> </a:t>
            </a:r>
            <a:r>
              <a:rPr lang="cs-CZ" dirty="0" err="1" smtClean="0"/>
              <a:t>you</a:t>
            </a:r>
            <a:r>
              <a:rPr lang="cs-CZ" dirty="0" smtClean="0"/>
              <a:t> </a:t>
            </a:r>
            <a:r>
              <a:rPr lang="cs-CZ" dirty="0" err="1" smtClean="0"/>
              <a:t>for</a:t>
            </a:r>
            <a:r>
              <a:rPr lang="cs-CZ" dirty="0" smtClean="0"/>
              <a:t> </a:t>
            </a:r>
            <a:r>
              <a:rPr lang="cs-CZ" dirty="0" err="1" smtClean="0"/>
              <a:t>your</a:t>
            </a:r>
            <a:r>
              <a:rPr lang="cs-CZ" dirty="0" smtClean="0"/>
              <a:t> </a:t>
            </a:r>
            <a:r>
              <a:rPr lang="cs-CZ" dirty="0" err="1" smtClean="0"/>
              <a:t>attention</a:t>
            </a:r>
            <a:r>
              <a:rPr lang="cs-CZ" dirty="0" smtClean="0"/>
              <a:t> !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emplateESC2003_White V1">
  <a:themeElements>
    <a:clrScheme name="TemplateESC2003_White V1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plateESC2003_White V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mplateESC2003_White V1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ESC2003_White V1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ESC2003_White V1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ESC2003_White V1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ESC2003_White V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ESC2003_White V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ESC2003_White V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Šablona_ALERT">
  <a:themeElements>
    <a:clrScheme name="Šablona_ALER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Šablona_ALER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Šablona_ALER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Šablona_ALER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Šablona_ALER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Šablona_ALER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Šablona_ALER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Šablona_ALER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Šablona_ALER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Šablona_ALER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Šablona_ALER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Šablona_ALER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Šablona_ALER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Šablona_ALER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Šablona_ALERT">
  <a:themeElements>
    <a:clrScheme name="Šablona_ALER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Šablona_ALER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Šablona_ALER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Šablona_ALER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Šablona_ALER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Šablona_ALER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Šablona_ALER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Šablona_ALER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Šablona_ALER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Šablona_ALER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Šablona_ALER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Šablona_ALER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Šablona_ALER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Šablona_ALER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Výchozí návrh">
  <a:themeElements>
    <a:clrScheme name="Výchozí návrh 13">
      <a:dk1>
        <a:srgbClr val="003366"/>
      </a:dk1>
      <a:lt1>
        <a:srgbClr val="FFFFFF"/>
      </a:lt1>
      <a:dk2>
        <a:srgbClr val="000099"/>
      </a:dk2>
      <a:lt2>
        <a:srgbClr val="FFFF00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Výchozí návr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3">
        <a:dk1>
          <a:srgbClr val="003366"/>
        </a:dk1>
        <a:lt1>
          <a:srgbClr val="FFFFFF"/>
        </a:lt1>
        <a:dk2>
          <a:srgbClr val="000099"/>
        </a:dk2>
        <a:lt2>
          <a:srgbClr val="FFFF00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3_Výchozí návrh">
  <a:themeElements>
    <a:clrScheme name="Výchozí návrh 13">
      <a:dk1>
        <a:srgbClr val="003366"/>
      </a:dk1>
      <a:lt1>
        <a:srgbClr val="FFFFFF"/>
      </a:lt1>
      <a:dk2>
        <a:srgbClr val="000099"/>
      </a:dk2>
      <a:lt2>
        <a:srgbClr val="FFFF00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Výchozí návr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3">
        <a:dk1>
          <a:srgbClr val="003366"/>
        </a:dk1>
        <a:lt1>
          <a:srgbClr val="FFFFFF"/>
        </a:lt1>
        <a:dk2>
          <a:srgbClr val="000099"/>
        </a:dk2>
        <a:lt2>
          <a:srgbClr val="FFFF00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4_Výchozí návrh">
  <a:themeElements>
    <a:clrScheme name="1_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Výchozí návr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_Motiv sady Office">
  <a:themeElements>
    <a:clrScheme name="Motiv sady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iv sady Office">
      <a:majorFont>
        <a:latin typeface="Arial"/>
        <a:ea typeface=""/>
        <a:cs typeface="Lucida Sans Unicode"/>
      </a:majorFont>
      <a:minorFont>
        <a:latin typeface="Arial"/>
        <a:ea typeface=""/>
        <a:cs typeface="Lucida Sans Unicode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pitchFamily="34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itchFamily="34" charset="0"/>
            <a:cs typeface="Lucida Sans Unicode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pitchFamily="34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itchFamily="34" charset="0"/>
            <a:cs typeface="Lucida Sans Unicode" pitchFamily="34" charset="0"/>
          </a:defRPr>
        </a:defPPr>
      </a:lstStyle>
    </a:lnDef>
  </a:objectDefaults>
  <a:extraClrSchemeLst>
    <a:extraClrScheme>
      <a:clrScheme name="Motiv sady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iv sady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iv sady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iv sady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iv sady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iv sady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iv sady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Výchozí návrh 8">
    <a:dk1>
      <a:srgbClr val="003366"/>
    </a:dk1>
    <a:lt1>
      <a:srgbClr val="FFFFFF"/>
    </a:lt1>
    <a:dk2>
      <a:srgbClr val="000099"/>
    </a:dk2>
    <a:lt2>
      <a:srgbClr val="CCFFFF"/>
    </a:lt2>
    <a:accent1>
      <a:srgbClr val="3366CC"/>
    </a:accent1>
    <a:accent2>
      <a:srgbClr val="00B000"/>
    </a:accent2>
    <a:accent3>
      <a:srgbClr val="AAAACA"/>
    </a:accent3>
    <a:accent4>
      <a:srgbClr val="DADADA"/>
    </a:accent4>
    <a:accent5>
      <a:srgbClr val="ADB8E2"/>
    </a:accent5>
    <a:accent6>
      <a:srgbClr val="009F00"/>
    </a:accent6>
    <a:hlink>
      <a:srgbClr val="66CCFF"/>
    </a:hlink>
    <a:folHlink>
      <a:srgbClr val="FFE701"/>
    </a:folHlink>
  </a:clrScheme>
</a:themeOverride>
</file>

<file path=ppt/theme/themeOverride2.xml><?xml version="1.0" encoding="utf-8"?>
<a:themeOverride xmlns:a="http://schemas.openxmlformats.org/drawingml/2006/main">
  <a:clrScheme name="Výchozí návrh 13">
    <a:dk1>
      <a:srgbClr val="003366"/>
    </a:dk1>
    <a:lt1>
      <a:srgbClr val="FFFFFF"/>
    </a:lt1>
    <a:dk2>
      <a:srgbClr val="000099"/>
    </a:dk2>
    <a:lt2>
      <a:srgbClr val="FFFF00"/>
    </a:lt2>
    <a:accent1>
      <a:srgbClr val="3366CC"/>
    </a:accent1>
    <a:accent2>
      <a:srgbClr val="00B000"/>
    </a:accent2>
    <a:accent3>
      <a:srgbClr val="AAAACA"/>
    </a:accent3>
    <a:accent4>
      <a:srgbClr val="DADADA"/>
    </a:accent4>
    <a:accent5>
      <a:srgbClr val="ADB8E2"/>
    </a:accent5>
    <a:accent6>
      <a:srgbClr val="009F00"/>
    </a:accent6>
    <a:hlink>
      <a:srgbClr val="66CCFF"/>
    </a:hlink>
    <a:folHlink>
      <a:srgbClr val="FFE70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579</Words>
  <Application>Microsoft Office PowerPoint</Application>
  <PresentationFormat>Předvádění na obrazovce (4:3)</PresentationFormat>
  <Paragraphs>218</Paragraphs>
  <Slides>34</Slides>
  <Notes>6</Notes>
  <HiddenSlides>2</HiddenSlides>
  <MMClips>0</MMClips>
  <ScaleCrop>false</ScaleCrop>
  <HeadingPairs>
    <vt:vector size="6" baseType="variant">
      <vt:variant>
        <vt:lpstr>Motiv</vt:lpstr>
      </vt:variant>
      <vt:variant>
        <vt:i4>10</vt:i4>
      </vt:variant>
      <vt:variant>
        <vt:lpstr>Vložené servery OLE</vt:lpstr>
      </vt:variant>
      <vt:variant>
        <vt:i4>4</vt:i4>
      </vt:variant>
      <vt:variant>
        <vt:lpstr>Nadpisy snímků</vt:lpstr>
      </vt:variant>
      <vt:variant>
        <vt:i4>34</vt:i4>
      </vt:variant>
    </vt:vector>
  </HeadingPairs>
  <TitlesOfParts>
    <vt:vector size="48" baseType="lpstr">
      <vt:lpstr>Motiv sady Office</vt:lpstr>
      <vt:lpstr>Výchozí návrh</vt:lpstr>
      <vt:lpstr>1_Výchozí návrh</vt:lpstr>
      <vt:lpstr>TemplateESC2003_White V1</vt:lpstr>
      <vt:lpstr>Šablona_ALERT</vt:lpstr>
      <vt:lpstr>1_Šablona_ALERT</vt:lpstr>
      <vt:lpstr>2_Výchozí návrh</vt:lpstr>
      <vt:lpstr>3_Výchozí návrh</vt:lpstr>
      <vt:lpstr>4_Výchozí návrh</vt:lpstr>
      <vt:lpstr>1_Motiv sady Office</vt:lpstr>
      <vt:lpstr>Graf aplikace Microsoft Graph</vt:lpstr>
      <vt:lpstr>Snímek aplikace Microsoft PowerPoint</vt:lpstr>
      <vt:lpstr>Graf aplikace Microsoft Office Excel</vt:lpstr>
      <vt:lpstr>Graf programu Microsoft Graph 2000</vt:lpstr>
      <vt:lpstr>Pharmacotherapy in acute coronary syndromes</vt:lpstr>
      <vt:lpstr>Pilot MI registry (n=3188) 6  non PCI hospitals Discharge pharmacotherapy</vt:lpstr>
      <vt:lpstr>Snímek 3</vt:lpstr>
      <vt:lpstr>Discharge pharmacotherapy STEMI </vt:lpstr>
      <vt:lpstr>Discharge pharmacotherapy  nonSTE ACS</vt:lpstr>
      <vt:lpstr>Recommendations for performance measures </vt:lpstr>
      <vt:lpstr>Snímek 7</vt:lpstr>
      <vt:lpstr>Snímek 8</vt:lpstr>
      <vt:lpstr>Quality of pharmacotherapy</vt:lpstr>
      <vt:lpstr>Patient characteristics 7/2008-3/2010</vt:lpstr>
      <vt:lpstr>Prehospital pharmacotherapy</vt:lpstr>
      <vt:lpstr>Prehospital pharmacotherapy EMS vs physician  </vt:lpstr>
      <vt:lpstr>Prehospital pharmacotherapy</vt:lpstr>
      <vt:lpstr>Evidence-based medical therapy  (heparin, ASA, BB, statin, thienopyridin)  within the first 24 hours after admission is associated with lower in-hospital mortality in NSTEMI</vt:lpstr>
      <vt:lpstr>Aspirin</vt:lpstr>
      <vt:lpstr>Betablockers </vt:lpstr>
      <vt:lpstr>ACEI </vt:lpstr>
      <vt:lpstr>Clopidogrel</vt:lpstr>
      <vt:lpstr>Statin</vt:lpstr>
      <vt:lpstr>LMWH </vt:lpstr>
      <vt:lpstr>Heparin </vt:lpstr>
      <vt:lpstr>Fondaparinux </vt:lpstr>
      <vt:lpstr>Pharmacotherapy within 24 hours after admission </vt:lpstr>
      <vt:lpstr>Aspirin</vt:lpstr>
      <vt:lpstr>Clopidogrel </vt:lpstr>
      <vt:lpstr>Clopidogrel on discharge –  individual hospitals</vt:lpstr>
      <vt:lpstr>Betablockers </vt:lpstr>
      <vt:lpstr>Betablockers on discharge –  individual hospitals</vt:lpstr>
      <vt:lpstr>ACEI</vt:lpstr>
      <vt:lpstr>Statin</vt:lpstr>
      <vt:lpstr>Combination   (aspirin, clopidogrel, BB, ACEI, statin) </vt:lpstr>
      <vt:lpstr>Discharge pharmacotherapy</vt:lpstr>
      <vt:lpstr>Conclusion</vt:lpstr>
      <vt:lpstr>Snímek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HP</dc:creator>
  <cp:lastModifiedBy>HP</cp:lastModifiedBy>
  <cp:revision>31</cp:revision>
  <dcterms:created xsi:type="dcterms:W3CDTF">2010-11-25T21:47:18Z</dcterms:created>
  <dcterms:modified xsi:type="dcterms:W3CDTF">2010-11-26T09:23:20Z</dcterms:modified>
</cp:coreProperties>
</file>